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04215" y="233172"/>
            <a:ext cx="8663940" cy="1175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772" y="16764"/>
            <a:ext cx="9022080" cy="1761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51523" y="260616"/>
            <a:ext cx="8568944" cy="10801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51523" y="260616"/>
            <a:ext cx="8569325" cy="1080135"/>
          </a:xfrm>
          <a:custGeom>
            <a:avLst/>
            <a:gdLst/>
            <a:ahLst/>
            <a:cxnLst/>
            <a:rect l="l" t="t" r="r" b="b"/>
            <a:pathLst>
              <a:path w="8569325" h="1080135">
                <a:moveTo>
                  <a:pt x="0" y="1080122"/>
                </a:moveTo>
                <a:lnTo>
                  <a:pt x="8568944" y="1080122"/>
                </a:lnTo>
                <a:lnTo>
                  <a:pt x="8568944" y="0"/>
                </a:lnTo>
                <a:lnTo>
                  <a:pt x="0" y="0"/>
                </a:lnTo>
                <a:lnTo>
                  <a:pt x="0" y="1080122"/>
                </a:lnTo>
                <a:close/>
              </a:path>
            </a:pathLst>
          </a:custGeom>
          <a:ln w="9525">
            <a:solidFill>
              <a:srgbClr val="7C5F9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84147" y="60960"/>
            <a:ext cx="6888480" cy="17617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6153" y="146380"/>
            <a:ext cx="8311692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74672" y="3052038"/>
            <a:ext cx="5994654" cy="226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18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303145" marR="5080" indent="-2291080">
              <a:lnSpc>
                <a:spcPct val="100000"/>
              </a:lnSpc>
              <a:spcBef>
                <a:spcPts val="95"/>
              </a:spcBef>
            </a:pPr>
            <a:r>
              <a:rPr dirty="0" spc="-15"/>
              <a:t>Lecture Three (Reflection </a:t>
            </a:r>
            <a:r>
              <a:rPr dirty="0" spc="-5"/>
              <a:t>and </a:t>
            </a:r>
            <a:r>
              <a:rPr dirty="0" spc="-20"/>
              <a:t>refraction  at </a:t>
            </a:r>
            <a:r>
              <a:rPr dirty="0" spc="-10"/>
              <a:t>plane</a:t>
            </a:r>
            <a:r>
              <a:rPr dirty="0"/>
              <a:t> </a:t>
            </a:r>
            <a:r>
              <a:rPr dirty="0" spc="-15"/>
              <a:t>surfaces)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74672" y="3052038"/>
            <a:ext cx="5994400" cy="2269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82344" marR="975360">
              <a:lnSpc>
                <a:spcPct val="120000"/>
              </a:lnSpc>
              <a:spcBef>
                <a:spcPts val="100"/>
              </a:spcBef>
            </a:pPr>
            <a:r>
              <a:rPr dirty="0" sz="3200" spc="-114">
                <a:latin typeface="Calibri"/>
                <a:cs typeface="Calibri"/>
              </a:rPr>
              <a:t>Dr. </a:t>
            </a:r>
            <a:r>
              <a:rPr dirty="0" sz="3200" spc="-5">
                <a:latin typeface="Calibri"/>
                <a:cs typeface="Calibri"/>
              </a:rPr>
              <a:t>Sabah </a:t>
            </a:r>
            <a:r>
              <a:rPr dirty="0" sz="3200" spc="-10">
                <a:latin typeface="Calibri"/>
                <a:cs typeface="Calibri"/>
              </a:rPr>
              <a:t>Ibrahim </a:t>
            </a:r>
            <a:r>
              <a:rPr dirty="0" sz="3200" spc="-5">
                <a:latin typeface="Calibri"/>
                <a:cs typeface="Calibri"/>
              </a:rPr>
              <a:t>Abbas  </a:t>
            </a:r>
            <a:r>
              <a:rPr dirty="0" sz="3200" spc="-10">
                <a:latin typeface="Calibri"/>
                <a:cs typeface="Calibri"/>
              </a:rPr>
              <a:t>Al-Karkh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University</a:t>
            </a:r>
            <a:endParaRPr sz="3200">
              <a:latin typeface="Calibri"/>
              <a:cs typeface="Calibri"/>
            </a:endParaRPr>
          </a:p>
          <a:p>
            <a:pPr algn="ctr" marL="12700" marR="5080">
              <a:lnSpc>
                <a:spcPct val="100000"/>
              </a:lnSpc>
              <a:spcBef>
                <a:spcPts val="770"/>
              </a:spcBef>
            </a:pPr>
            <a:r>
              <a:rPr dirty="0" sz="3200" spc="-10">
                <a:latin typeface="Calibri"/>
                <a:cs typeface="Calibri"/>
              </a:rPr>
              <a:t>college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Sciences –Medical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physics  </a:t>
            </a:r>
            <a:r>
              <a:rPr dirty="0" sz="3200" spc="-10">
                <a:latin typeface="Calibri"/>
                <a:cs typeface="Calibri"/>
              </a:rPr>
              <a:t>department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9098" y="1903075"/>
            <a:ext cx="6333185" cy="24620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72017" y="5539037"/>
            <a:ext cx="82550" cy="3644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200" spc="-775">
                <a:latin typeface="Cambria Math"/>
                <a:cs typeface="Cambria Math"/>
              </a:rPr>
              <a:t>2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41824" y="5636555"/>
            <a:ext cx="1379855" cy="0"/>
          </a:xfrm>
          <a:custGeom>
            <a:avLst/>
            <a:gdLst/>
            <a:ahLst/>
            <a:cxnLst/>
            <a:rect l="l" t="t" r="r" b="b"/>
            <a:pathLst>
              <a:path w="1379854" h="0">
                <a:moveTo>
                  <a:pt x="0" y="0"/>
                </a:moveTo>
                <a:lnTo>
                  <a:pt x="1379574" y="0"/>
                </a:lnTo>
              </a:path>
            </a:pathLst>
          </a:custGeom>
          <a:ln w="242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387488" y="5024314"/>
            <a:ext cx="2157095" cy="509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91490" algn="l"/>
                <a:tab pos="1776095" algn="l"/>
                <a:tab pos="2085975" algn="l"/>
              </a:tabLst>
            </a:pPr>
            <a:r>
              <a:rPr dirty="0" baseline="-43209" sz="4725" spc="-3000">
                <a:latin typeface="Cambria Math"/>
                <a:cs typeface="Cambria Math"/>
              </a:rPr>
              <a:t>𝑛</a:t>
            </a:r>
            <a:r>
              <a:rPr dirty="0" baseline="-43209" sz="4725" spc="232">
                <a:latin typeface="Cambria Math"/>
                <a:cs typeface="Cambria Math"/>
              </a:rPr>
              <a:t> </a:t>
            </a:r>
            <a:r>
              <a:rPr dirty="0" baseline="-43209" sz="4725" spc="-2242">
                <a:latin typeface="Cambria Math"/>
                <a:cs typeface="Cambria Math"/>
              </a:rPr>
              <a:t>=</a:t>
            </a:r>
            <a:r>
              <a:rPr dirty="0" baseline="-43209" sz="4725">
                <a:latin typeface="Cambria Math"/>
                <a:cs typeface="Cambria Math"/>
              </a:rPr>
              <a:t>	</a:t>
            </a:r>
            <a:r>
              <a:rPr dirty="0" sz="3150" spc="-2010">
                <a:latin typeface="Cambria Math"/>
                <a:cs typeface="Cambria Math"/>
              </a:rPr>
              <a:t>𝑟𝑒</a:t>
            </a:r>
            <a:r>
              <a:rPr dirty="0" sz="3150" spc="-2000">
                <a:latin typeface="Cambria Math"/>
                <a:cs typeface="Cambria Math"/>
              </a:rPr>
              <a:t>𝑎𝑙</a:t>
            </a:r>
            <a:r>
              <a:rPr dirty="0" sz="3150" spc="-390">
                <a:latin typeface="Cambria Math"/>
                <a:cs typeface="Cambria Math"/>
              </a:rPr>
              <a:t> </a:t>
            </a:r>
            <a:r>
              <a:rPr dirty="0" sz="3150" spc="-2000">
                <a:latin typeface="Cambria Math"/>
                <a:cs typeface="Cambria Math"/>
              </a:rPr>
              <a:t>𝑑</a:t>
            </a:r>
            <a:r>
              <a:rPr dirty="0" sz="3150" spc="-2010">
                <a:latin typeface="Cambria Math"/>
                <a:cs typeface="Cambria Math"/>
              </a:rPr>
              <a:t>𝑒</a:t>
            </a:r>
            <a:r>
              <a:rPr dirty="0" sz="3150" spc="-2000">
                <a:latin typeface="Cambria Math"/>
                <a:cs typeface="Cambria Math"/>
              </a:rPr>
              <a:t>𝑝</a:t>
            </a:r>
            <a:r>
              <a:rPr dirty="0" sz="3150" spc="-2010">
                <a:latin typeface="Cambria Math"/>
                <a:cs typeface="Cambria Math"/>
              </a:rPr>
              <a:t>𝑡</a:t>
            </a:r>
            <a:r>
              <a:rPr dirty="0" sz="3150" spc="-1110">
                <a:latin typeface="Cambria Math"/>
                <a:cs typeface="Cambria Math"/>
              </a:rPr>
              <a:t>ℎ</a:t>
            </a:r>
            <a:r>
              <a:rPr dirty="0" sz="3150" spc="-145">
                <a:latin typeface="Cambria Math"/>
                <a:cs typeface="Cambria Math"/>
              </a:rPr>
              <a:t> </a:t>
            </a:r>
            <a:r>
              <a:rPr dirty="0" sz="3150" spc="-840">
                <a:latin typeface="Cambria Math"/>
                <a:cs typeface="Cambria Math"/>
              </a:rPr>
              <a:t>(</a:t>
            </a:r>
            <a:r>
              <a:rPr dirty="0" sz="3150" spc="-2000">
                <a:latin typeface="Cambria Math"/>
                <a:cs typeface="Cambria Math"/>
              </a:rPr>
              <a:t>𝑂</a:t>
            </a:r>
            <a:r>
              <a:rPr dirty="0" sz="3150" spc="-1975">
                <a:latin typeface="Cambria Math"/>
                <a:cs typeface="Cambria Math"/>
              </a:rPr>
              <a:t>𝑀</a:t>
            </a:r>
            <a:r>
              <a:rPr dirty="0" sz="3150" spc="-830">
                <a:latin typeface="Cambria Math"/>
                <a:cs typeface="Cambria Math"/>
              </a:rPr>
              <a:t>)</a:t>
            </a:r>
            <a:r>
              <a:rPr dirty="0" sz="3150">
                <a:latin typeface="Cambria Math"/>
                <a:cs typeface="Cambria Math"/>
              </a:rPr>
              <a:t>	</a:t>
            </a:r>
            <a:r>
              <a:rPr dirty="0" baseline="-43209" sz="4725" spc="-2242">
                <a:latin typeface="Cambria Math"/>
                <a:cs typeface="Cambria Math"/>
              </a:rPr>
              <a:t>=</a:t>
            </a:r>
            <a:r>
              <a:rPr dirty="0" baseline="-43209" sz="4725">
                <a:latin typeface="Cambria Math"/>
                <a:cs typeface="Cambria Math"/>
              </a:rPr>
              <a:t>	</a:t>
            </a:r>
            <a:r>
              <a:rPr dirty="0" sz="3150" spc="-2000">
                <a:latin typeface="Cambria Math"/>
                <a:cs typeface="Cambria Math"/>
              </a:rPr>
              <a:t>𝑡</a:t>
            </a:r>
            <a:endParaRPr sz="3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29124" y="5606892"/>
            <a:ext cx="1944370" cy="509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15440" algn="l"/>
              </a:tabLst>
            </a:pPr>
            <a:r>
              <a:rPr dirty="0" sz="3150" spc="-1065">
                <a:latin typeface="Cambria Math"/>
                <a:cs typeface="Cambria Math"/>
              </a:rPr>
              <a:t>𝐴𝑝𝑝𝑎𝑟𝑒𝑛𝑡</a:t>
            </a:r>
            <a:r>
              <a:rPr dirty="0" sz="3150" spc="-400">
                <a:latin typeface="Cambria Math"/>
                <a:cs typeface="Cambria Math"/>
              </a:rPr>
              <a:t> </a:t>
            </a:r>
            <a:r>
              <a:rPr dirty="0" sz="3150" spc="-1040">
                <a:latin typeface="Cambria Math"/>
                <a:cs typeface="Cambria Math"/>
              </a:rPr>
              <a:t>𝑑𝑒𝑝𝑡ℎ</a:t>
            </a:r>
            <a:r>
              <a:rPr dirty="0" sz="3150" spc="-400">
                <a:latin typeface="Cambria Math"/>
                <a:cs typeface="Cambria Math"/>
              </a:rPr>
              <a:t> </a:t>
            </a:r>
            <a:r>
              <a:rPr dirty="0" sz="3150" spc="-1019">
                <a:latin typeface="Cambria Math"/>
                <a:cs typeface="Cambria Math"/>
              </a:rPr>
              <a:t>(𝑀𝐼)	</a:t>
            </a:r>
            <a:r>
              <a:rPr dirty="0" sz="3150" spc="-790">
                <a:latin typeface="Cambria Math"/>
                <a:cs typeface="Cambria Math"/>
              </a:rPr>
              <a:t>𝑡</a:t>
            </a:r>
            <a:r>
              <a:rPr dirty="0" sz="3150" spc="-470">
                <a:latin typeface="Cambria Math"/>
                <a:cs typeface="Cambria Math"/>
              </a:rPr>
              <a:t> </a:t>
            </a:r>
            <a:r>
              <a:rPr dirty="0" sz="3150" spc="-1150">
                <a:latin typeface="Cambria Math"/>
                <a:cs typeface="Cambria Math"/>
              </a:rPr>
              <a:t>−𝑥</a:t>
            </a:r>
            <a:endParaRPr sz="31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45076" y="5636555"/>
            <a:ext cx="318770" cy="0"/>
          </a:xfrm>
          <a:custGeom>
            <a:avLst/>
            <a:gdLst/>
            <a:ahLst/>
            <a:cxnLst/>
            <a:rect l="l" t="t" r="r" b="b"/>
            <a:pathLst>
              <a:path w="318770" h="0">
                <a:moveTo>
                  <a:pt x="0" y="0"/>
                </a:moveTo>
                <a:lnTo>
                  <a:pt x="318742" y="0"/>
                </a:lnTo>
              </a:path>
            </a:pathLst>
          </a:custGeom>
          <a:ln w="242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1528394"/>
            <a:ext cx="8703310" cy="450723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algn="just" marL="355600" marR="5080" indent="-342900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A </a:t>
            </a:r>
            <a:r>
              <a:rPr dirty="0" sz="3000" spc="-5">
                <a:latin typeface="Times New Roman"/>
                <a:cs typeface="Times New Roman"/>
              </a:rPr>
              <a:t>light </a:t>
            </a:r>
            <a:r>
              <a:rPr dirty="0" sz="3000">
                <a:latin typeface="Times New Roman"/>
                <a:cs typeface="Times New Roman"/>
              </a:rPr>
              <a:t>ray </a:t>
            </a:r>
            <a:r>
              <a:rPr dirty="0" sz="3000" spc="-5">
                <a:latin typeface="Times New Roman"/>
                <a:cs typeface="Times New Roman"/>
              </a:rPr>
              <a:t>is </a:t>
            </a:r>
            <a:r>
              <a:rPr dirty="0" sz="3000">
                <a:latin typeface="Times New Roman"/>
                <a:cs typeface="Times New Roman"/>
              </a:rPr>
              <a:t>a line (straight </a:t>
            </a:r>
            <a:r>
              <a:rPr dirty="0" sz="3000" spc="-5">
                <a:latin typeface="Times New Roman"/>
                <a:cs typeface="Times New Roman"/>
              </a:rPr>
              <a:t>or </a:t>
            </a:r>
            <a:r>
              <a:rPr dirty="0" sz="3000">
                <a:latin typeface="Times New Roman"/>
                <a:cs typeface="Times New Roman"/>
              </a:rPr>
              <a:t>curved) that </a:t>
            </a:r>
            <a:r>
              <a:rPr dirty="0" sz="3000" spc="-10">
                <a:latin typeface="Times New Roman"/>
                <a:cs typeface="Times New Roman"/>
              </a:rPr>
              <a:t>is  </a:t>
            </a:r>
            <a:r>
              <a:rPr dirty="0" sz="3000">
                <a:latin typeface="Times New Roman"/>
                <a:cs typeface="Times New Roman"/>
              </a:rPr>
              <a:t>perpendicular </a:t>
            </a:r>
            <a:r>
              <a:rPr dirty="0" sz="3000" spc="-5">
                <a:latin typeface="Times New Roman"/>
                <a:cs typeface="Times New Roman"/>
              </a:rPr>
              <a:t>to </a:t>
            </a: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light's </a:t>
            </a:r>
            <a:r>
              <a:rPr dirty="0" sz="3000">
                <a:latin typeface="Times New Roman"/>
                <a:cs typeface="Times New Roman"/>
              </a:rPr>
              <a:t>wavefronts; Light </a:t>
            </a:r>
            <a:r>
              <a:rPr dirty="0" sz="3000" spc="-5">
                <a:latin typeface="Times New Roman"/>
                <a:cs typeface="Times New Roman"/>
              </a:rPr>
              <a:t>rays </a:t>
            </a:r>
            <a:r>
              <a:rPr dirty="0" sz="3000" spc="-10">
                <a:latin typeface="Times New Roman"/>
                <a:cs typeface="Times New Roman"/>
              </a:rPr>
              <a:t>in  </a:t>
            </a:r>
            <a:r>
              <a:rPr dirty="0" sz="3000">
                <a:latin typeface="Times New Roman"/>
                <a:cs typeface="Times New Roman"/>
              </a:rPr>
              <a:t>homogeneous media are </a:t>
            </a:r>
            <a:r>
              <a:rPr dirty="0" sz="3000" spc="-5">
                <a:latin typeface="Times New Roman"/>
                <a:cs typeface="Times New Roman"/>
              </a:rPr>
              <a:t>straight. </a:t>
            </a:r>
            <a:r>
              <a:rPr dirty="0" sz="3000">
                <a:latin typeface="Times New Roman"/>
                <a:cs typeface="Times New Roman"/>
              </a:rPr>
              <a:t>They bend at</a:t>
            </a:r>
            <a:r>
              <a:rPr dirty="0" sz="3000" spc="54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  interface between two </a:t>
            </a:r>
            <a:r>
              <a:rPr dirty="0" sz="3000" spc="-5">
                <a:latin typeface="Times New Roman"/>
                <a:cs typeface="Times New Roman"/>
              </a:rPr>
              <a:t>dissimilar </a:t>
            </a:r>
            <a:r>
              <a:rPr dirty="0" sz="3000">
                <a:latin typeface="Times New Roman"/>
                <a:cs typeface="Times New Roman"/>
              </a:rPr>
              <a:t>media and may </a:t>
            </a:r>
            <a:r>
              <a:rPr dirty="0" sz="3000" spc="10">
                <a:latin typeface="Times New Roman"/>
                <a:cs typeface="Times New Roman"/>
              </a:rPr>
              <a:t>be  </a:t>
            </a:r>
            <a:r>
              <a:rPr dirty="0" sz="3000">
                <a:latin typeface="Times New Roman"/>
                <a:cs typeface="Times New Roman"/>
              </a:rPr>
              <a:t>curved </a:t>
            </a:r>
            <a:r>
              <a:rPr dirty="0" sz="3000" spc="-5">
                <a:latin typeface="Times New Roman"/>
                <a:cs typeface="Times New Roman"/>
              </a:rPr>
              <a:t>in </a:t>
            </a:r>
            <a:r>
              <a:rPr dirty="0" sz="3000">
                <a:latin typeface="Times New Roman"/>
                <a:cs typeface="Times New Roman"/>
              </a:rPr>
              <a:t>a medium </a:t>
            </a:r>
            <a:r>
              <a:rPr dirty="0" sz="3000" spc="-5">
                <a:latin typeface="Times New Roman"/>
                <a:cs typeface="Times New Roman"/>
              </a:rPr>
              <a:t>in </a:t>
            </a:r>
            <a:r>
              <a:rPr dirty="0" sz="3000">
                <a:latin typeface="Times New Roman"/>
                <a:cs typeface="Times New Roman"/>
              </a:rPr>
              <a:t>which the refractive index  </a:t>
            </a:r>
            <a:r>
              <a:rPr dirty="0" sz="3000" spc="-5">
                <a:latin typeface="Times New Roman"/>
                <a:cs typeface="Times New Roman"/>
              </a:rPr>
              <a:t>changes. </a:t>
            </a:r>
            <a:r>
              <a:rPr dirty="0" sz="3000">
                <a:latin typeface="Times New Roman"/>
                <a:cs typeface="Times New Roman"/>
              </a:rPr>
              <a:t>Geometric optics describes how </a:t>
            </a:r>
            <a:r>
              <a:rPr dirty="0" sz="3000" spc="-5">
                <a:latin typeface="Times New Roman"/>
                <a:cs typeface="Times New Roman"/>
              </a:rPr>
              <a:t>rays  </a:t>
            </a:r>
            <a:r>
              <a:rPr dirty="0" sz="3000">
                <a:latin typeface="Times New Roman"/>
                <a:cs typeface="Times New Roman"/>
              </a:rPr>
              <a:t>propagate </a:t>
            </a:r>
            <a:r>
              <a:rPr dirty="0" sz="3000" spc="-5">
                <a:latin typeface="Times New Roman"/>
                <a:cs typeface="Times New Roman"/>
              </a:rPr>
              <a:t>through </a:t>
            </a:r>
            <a:r>
              <a:rPr dirty="0" sz="3000">
                <a:latin typeface="Times New Roman"/>
                <a:cs typeface="Times New Roman"/>
              </a:rPr>
              <a:t>an optical </a:t>
            </a:r>
            <a:r>
              <a:rPr dirty="0" sz="3000" spc="-5">
                <a:latin typeface="Times New Roman"/>
                <a:cs typeface="Times New Roman"/>
              </a:rPr>
              <a:t>system. Objects to </a:t>
            </a:r>
            <a:r>
              <a:rPr dirty="0" sz="3000" spc="10">
                <a:latin typeface="Times New Roman"/>
                <a:cs typeface="Times New Roman"/>
              </a:rPr>
              <a:t>be </a:t>
            </a:r>
            <a:r>
              <a:rPr dirty="0" sz="3000" spc="77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imaged are treated </a:t>
            </a:r>
            <a:r>
              <a:rPr dirty="0" sz="3000" spc="-5">
                <a:latin typeface="Times New Roman"/>
                <a:cs typeface="Times New Roman"/>
              </a:rPr>
              <a:t>as </a:t>
            </a:r>
            <a:r>
              <a:rPr dirty="0" sz="3000">
                <a:latin typeface="Times New Roman"/>
                <a:cs typeface="Times New Roman"/>
              </a:rPr>
              <a:t>collections </a:t>
            </a:r>
            <a:r>
              <a:rPr dirty="0" sz="3000" spc="-5">
                <a:latin typeface="Times New Roman"/>
                <a:cs typeface="Times New Roman"/>
              </a:rPr>
              <a:t>of </a:t>
            </a:r>
            <a:r>
              <a:rPr dirty="0" sz="3000">
                <a:latin typeface="Times New Roman"/>
                <a:cs typeface="Times New Roman"/>
              </a:rPr>
              <a:t>independent point  </a:t>
            </a:r>
            <a:r>
              <a:rPr dirty="0" sz="3000" spc="-5">
                <a:latin typeface="Times New Roman"/>
                <a:cs typeface="Times New Roman"/>
              </a:rPr>
              <a:t>sources, </a:t>
            </a:r>
            <a:r>
              <a:rPr dirty="0" sz="3000">
                <a:latin typeface="Times New Roman"/>
                <a:cs typeface="Times New Roman"/>
              </a:rPr>
              <a:t>each producing spherical wavefronts and  corresponding outward rays. Rays from each object  point </a:t>
            </a:r>
            <a:r>
              <a:rPr dirty="0" sz="3000" spc="-5">
                <a:latin typeface="Times New Roman"/>
                <a:cs typeface="Times New Roman"/>
              </a:rPr>
              <a:t>can be </a:t>
            </a:r>
            <a:r>
              <a:rPr dirty="0" sz="3000">
                <a:latin typeface="Times New Roman"/>
                <a:cs typeface="Times New Roman"/>
              </a:rPr>
              <a:t>mathematically propagated </a:t>
            </a:r>
            <a:r>
              <a:rPr dirty="0" sz="3000" spc="-5">
                <a:latin typeface="Times New Roman"/>
                <a:cs typeface="Times New Roman"/>
              </a:rPr>
              <a:t>to locate </a:t>
            </a:r>
            <a:r>
              <a:rPr dirty="0" sz="3000">
                <a:latin typeface="Times New Roman"/>
                <a:cs typeface="Times New Roman"/>
              </a:rPr>
              <a:t>the  </a:t>
            </a:r>
            <a:r>
              <a:rPr dirty="0" sz="3000" spc="-5">
                <a:latin typeface="Times New Roman"/>
                <a:cs typeface="Times New Roman"/>
              </a:rPr>
              <a:t>corresponding </a:t>
            </a:r>
            <a:r>
              <a:rPr dirty="0" sz="3000">
                <a:latin typeface="Times New Roman"/>
                <a:cs typeface="Times New Roman"/>
              </a:rPr>
              <a:t>point </a:t>
            </a:r>
            <a:r>
              <a:rPr dirty="0" sz="3000" spc="-5">
                <a:latin typeface="Times New Roman"/>
                <a:cs typeface="Times New Roman"/>
              </a:rPr>
              <a:t>on </a:t>
            </a:r>
            <a:r>
              <a:rPr dirty="0" sz="3000">
                <a:latin typeface="Times New Roman"/>
                <a:cs typeface="Times New Roman"/>
              </a:rPr>
              <a:t>the</a:t>
            </a:r>
            <a:r>
              <a:rPr dirty="0" sz="3000" spc="4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image.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71066"/>
            <a:ext cx="8073390" cy="438848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algn="just" marL="355600" marR="5080" indent="-342900">
              <a:lnSpc>
                <a:spcPts val="2920"/>
              </a:lnSpc>
              <a:spcBef>
                <a:spcPts val="465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700" spc="-20">
                <a:latin typeface="Calibri"/>
                <a:cs typeface="Calibri"/>
              </a:rPr>
              <a:t>Ray </a:t>
            </a:r>
            <a:r>
              <a:rPr dirty="0" sz="2700" spc="-5">
                <a:latin typeface="Calibri"/>
                <a:cs typeface="Calibri"/>
              </a:rPr>
              <a:t>optics </a:t>
            </a:r>
            <a:r>
              <a:rPr dirty="0" sz="2700">
                <a:latin typeface="Calibri"/>
                <a:cs typeface="Calibri"/>
              </a:rPr>
              <a:t>or </a:t>
            </a:r>
            <a:r>
              <a:rPr dirty="0" sz="2700" spc="-10">
                <a:latin typeface="Calibri"/>
                <a:cs typeface="Calibri"/>
              </a:rPr>
              <a:t>geometrical </a:t>
            </a:r>
            <a:r>
              <a:rPr dirty="0" sz="2700" spc="-5">
                <a:latin typeface="Calibri"/>
                <a:cs typeface="Calibri"/>
              </a:rPr>
              <a:t>optics </a:t>
            </a:r>
            <a:r>
              <a:rPr dirty="0" sz="2700">
                <a:latin typeface="Calibri"/>
                <a:cs typeface="Calibri"/>
              </a:rPr>
              <a:t>is </a:t>
            </a:r>
            <a:r>
              <a:rPr dirty="0" sz="2700" spc="-10">
                <a:latin typeface="Calibri"/>
                <a:cs typeface="Calibri"/>
              </a:rPr>
              <a:t>the simplest </a:t>
            </a:r>
            <a:r>
              <a:rPr dirty="0" sz="2700" spc="-5">
                <a:latin typeface="Calibri"/>
                <a:cs typeface="Calibri"/>
              </a:rPr>
              <a:t>theory  </a:t>
            </a:r>
            <a:r>
              <a:rPr dirty="0" sz="2700" spc="-25">
                <a:latin typeface="Calibri"/>
                <a:cs typeface="Calibri"/>
              </a:rPr>
              <a:t>for </a:t>
            </a:r>
            <a:r>
              <a:rPr dirty="0" sz="2700" spc="-5">
                <a:latin typeface="Calibri"/>
                <a:cs typeface="Calibri"/>
              </a:rPr>
              <a:t>doing</a:t>
            </a:r>
            <a:r>
              <a:rPr dirty="0" sz="2700" spc="1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optics.</a:t>
            </a:r>
            <a:endParaRPr sz="2700">
              <a:latin typeface="Calibri"/>
              <a:cs typeface="Calibri"/>
            </a:endParaRPr>
          </a:p>
          <a:p>
            <a:pPr algn="just" marL="355600" marR="571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433705" algn="l"/>
              </a:tabLst>
            </a:pPr>
            <a:r>
              <a:rPr dirty="0"/>
              <a:t>	</a:t>
            </a:r>
            <a:r>
              <a:rPr dirty="0" sz="2700">
                <a:latin typeface="Calibri"/>
                <a:cs typeface="Calibri"/>
              </a:rPr>
              <a:t>In </a:t>
            </a:r>
            <a:r>
              <a:rPr dirty="0" sz="2700" spc="-5">
                <a:latin typeface="Calibri"/>
                <a:cs typeface="Calibri"/>
              </a:rPr>
              <a:t>this </a:t>
            </a:r>
            <a:r>
              <a:rPr dirty="0" sz="2700" spc="-30">
                <a:latin typeface="Calibri"/>
                <a:cs typeface="Calibri"/>
              </a:rPr>
              <a:t>theory, </a:t>
            </a:r>
            <a:r>
              <a:rPr dirty="0" sz="2700" spc="-20">
                <a:latin typeface="Calibri"/>
                <a:cs typeface="Calibri"/>
              </a:rPr>
              <a:t>propagation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5">
                <a:latin typeface="Calibri"/>
                <a:cs typeface="Calibri"/>
              </a:rPr>
              <a:t>light </a:t>
            </a:r>
            <a:r>
              <a:rPr dirty="0" sz="2700">
                <a:latin typeface="Calibri"/>
                <a:cs typeface="Calibri"/>
              </a:rPr>
              <a:t>in </a:t>
            </a:r>
            <a:r>
              <a:rPr dirty="0" sz="2700" spc="-10">
                <a:latin typeface="Calibri"/>
                <a:cs typeface="Calibri"/>
              </a:rPr>
              <a:t>various optical  </a:t>
            </a:r>
            <a:r>
              <a:rPr dirty="0" sz="2700">
                <a:latin typeface="Calibri"/>
                <a:cs typeface="Calibri"/>
              </a:rPr>
              <a:t>media </a:t>
            </a:r>
            <a:r>
              <a:rPr dirty="0" sz="2700" spc="-10">
                <a:latin typeface="Calibri"/>
                <a:cs typeface="Calibri"/>
              </a:rPr>
              <a:t>can </a:t>
            </a:r>
            <a:r>
              <a:rPr dirty="0" sz="2700" spc="-5">
                <a:latin typeface="Calibri"/>
                <a:cs typeface="Calibri"/>
              </a:rPr>
              <a:t>be described </a:t>
            </a:r>
            <a:r>
              <a:rPr dirty="0" sz="2700" spc="-10">
                <a:latin typeface="Calibri"/>
                <a:cs typeface="Calibri"/>
              </a:rPr>
              <a:t>by </a:t>
            </a:r>
            <a:r>
              <a:rPr dirty="0" sz="2700" spc="-5">
                <a:latin typeface="Calibri"/>
                <a:cs typeface="Calibri"/>
              </a:rPr>
              <a:t>simple </a:t>
            </a:r>
            <a:r>
              <a:rPr dirty="0" sz="2700" spc="-10">
                <a:latin typeface="Calibri"/>
                <a:cs typeface="Calibri"/>
              </a:rPr>
              <a:t>geometrical</a:t>
            </a:r>
            <a:r>
              <a:rPr dirty="0" sz="2700" spc="-4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rules.</a:t>
            </a:r>
            <a:endParaRPr sz="27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700" spc="-20">
                <a:latin typeface="Calibri"/>
                <a:cs typeface="Calibri"/>
              </a:rPr>
              <a:t>Ray </a:t>
            </a:r>
            <a:r>
              <a:rPr dirty="0" sz="2700" spc="-10">
                <a:latin typeface="Calibri"/>
                <a:cs typeface="Calibri"/>
              </a:rPr>
              <a:t>optics </a:t>
            </a:r>
            <a:r>
              <a:rPr dirty="0" sz="2700">
                <a:latin typeface="Calibri"/>
                <a:cs typeface="Calibri"/>
              </a:rPr>
              <a:t>is </a:t>
            </a:r>
            <a:r>
              <a:rPr dirty="0" sz="2700" spc="-10">
                <a:latin typeface="Calibri"/>
                <a:cs typeface="Calibri"/>
              </a:rPr>
              <a:t>based </a:t>
            </a:r>
            <a:r>
              <a:rPr dirty="0" sz="2700" spc="-5">
                <a:latin typeface="Calibri"/>
                <a:cs typeface="Calibri"/>
              </a:rPr>
              <a:t>on </a:t>
            </a:r>
            <a:r>
              <a:rPr dirty="0" sz="2700">
                <a:latin typeface="Calibri"/>
                <a:cs typeface="Calibri"/>
              </a:rPr>
              <a:t>a </a:t>
            </a:r>
            <a:r>
              <a:rPr dirty="0" sz="2700" spc="-10">
                <a:latin typeface="Calibri"/>
                <a:cs typeface="Calibri"/>
              </a:rPr>
              <a:t>very </a:t>
            </a:r>
            <a:r>
              <a:rPr dirty="0" sz="2700" spc="-15">
                <a:latin typeface="Calibri"/>
                <a:cs typeface="Calibri"/>
              </a:rPr>
              <a:t>rough approximation </a:t>
            </a:r>
            <a:r>
              <a:rPr dirty="0" sz="2700" spc="-5">
                <a:latin typeface="Calibri"/>
                <a:cs typeface="Calibri"/>
              </a:rPr>
              <a:t>(λ </a:t>
            </a:r>
            <a:r>
              <a:rPr dirty="0" sz="2700">
                <a:latin typeface="Calibri"/>
                <a:cs typeface="Calibri"/>
              </a:rPr>
              <a:t>→  0 , </a:t>
            </a:r>
            <a:r>
              <a:rPr dirty="0" sz="2700" spc="-5">
                <a:latin typeface="Calibri"/>
                <a:cs typeface="Calibri"/>
              </a:rPr>
              <a:t>no </a:t>
            </a:r>
            <a:r>
              <a:rPr dirty="0" sz="2700" spc="-30">
                <a:latin typeface="Calibri"/>
                <a:cs typeface="Calibri"/>
              </a:rPr>
              <a:t>wave </a:t>
            </a:r>
            <a:r>
              <a:rPr dirty="0" sz="2700" spc="-5">
                <a:latin typeface="Calibri"/>
                <a:cs typeface="Calibri"/>
              </a:rPr>
              <a:t>phenomena), but </a:t>
            </a:r>
            <a:r>
              <a:rPr dirty="0" sz="2700" spc="-15">
                <a:latin typeface="Calibri"/>
                <a:cs typeface="Calibri"/>
              </a:rPr>
              <a:t>we can </a:t>
            </a:r>
            <a:r>
              <a:rPr dirty="0" sz="2700" spc="-10">
                <a:latin typeface="Calibri"/>
                <a:cs typeface="Calibri"/>
              </a:rPr>
              <a:t>explain almost </a:t>
            </a:r>
            <a:r>
              <a:rPr dirty="0" sz="2700">
                <a:latin typeface="Calibri"/>
                <a:cs typeface="Calibri"/>
              </a:rPr>
              <a:t>all  </a:t>
            </a:r>
            <a:r>
              <a:rPr dirty="0" sz="2700" spc="-5">
                <a:latin typeface="Calibri"/>
                <a:cs typeface="Calibri"/>
              </a:rPr>
              <a:t>daily </a:t>
            </a:r>
            <a:r>
              <a:rPr dirty="0" sz="2700" spc="-20">
                <a:latin typeface="Calibri"/>
                <a:cs typeface="Calibri"/>
              </a:rPr>
              <a:t>life </a:t>
            </a:r>
            <a:r>
              <a:rPr dirty="0" sz="2700" spc="-10">
                <a:latin typeface="Calibri"/>
                <a:cs typeface="Calibri"/>
              </a:rPr>
              <a:t>experiences involving light (shadows, </a:t>
            </a:r>
            <a:r>
              <a:rPr dirty="0" sz="2700" spc="-20">
                <a:latin typeface="Calibri"/>
                <a:cs typeface="Calibri"/>
              </a:rPr>
              <a:t>mirrors,  </a:t>
            </a:r>
            <a:r>
              <a:rPr dirty="0" sz="2700" spc="-15">
                <a:latin typeface="Calibri"/>
                <a:cs typeface="Calibri"/>
              </a:rPr>
              <a:t>etc.).</a:t>
            </a:r>
            <a:endParaRPr sz="2700">
              <a:latin typeface="Calibri"/>
              <a:cs typeface="Calibri"/>
            </a:endParaRPr>
          </a:p>
          <a:p>
            <a:pPr algn="just"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700">
                <a:latin typeface="Calibri"/>
                <a:cs typeface="Calibri"/>
              </a:rPr>
              <a:t>In </a:t>
            </a:r>
            <a:r>
              <a:rPr dirty="0" sz="2700" spc="-25">
                <a:latin typeface="Calibri"/>
                <a:cs typeface="Calibri"/>
              </a:rPr>
              <a:t>particular, </a:t>
            </a:r>
            <a:r>
              <a:rPr dirty="0" sz="2700" spc="-20">
                <a:latin typeface="Calibri"/>
                <a:cs typeface="Calibri"/>
              </a:rPr>
              <a:t>we </a:t>
            </a:r>
            <a:r>
              <a:rPr dirty="0" sz="2700" spc="-15">
                <a:latin typeface="Calibri"/>
                <a:cs typeface="Calibri"/>
              </a:rPr>
              <a:t>can </a:t>
            </a:r>
            <a:r>
              <a:rPr dirty="0" sz="2700" spc="-5">
                <a:latin typeface="Calibri"/>
                <a:cs typeface="Calibri"/>
              </a:rPr>
              <a:t>describe </a:t>
            </a:r>
            <a:r>
              <a:rPr dirty="0" sz="2700" spc="-10">
                <a:latin typeface="Calibri"/>
                <a:cs typeface="Calibri"/>
              </a:rPr>
              <a:t>optical </a:t>
            </a:r>
            <a:r>
              <a:rPr dirty="0" sz="2700">
                <a:latin typeface="Calibri"/>
                <a:cs typeface="Calibri"/>
              </a:rPr>
              <a:t>imaging with </a:t>
            </a:r>
            <a:r>
              <a:rPr dirty="0" sz="2700" spc="-40">
                <a:latin typeface="Calibri"/>
                <a:cs typeface="Calibri"/>
              </a:rPr>
              <a:t>ray  </a:t>
            </a:r>
            <a:r>
              <a:rPr dirty="0" sz="2700" spc="-5">
                <a:latin typeface="Calibri"/>
                <a:cs typeface="Calibri"/>
              </a:rPr>
              <a:t>optics </a:t>
            </a:r>
            <a:r>
              <a:rPr dirty="0" sz="2700" spc="-15">
                <a:latin typeface="Calibri"/>
                <a:cs typeface="Calibri"/>
              </a:rPr>
              <a:t>approach.</a:t>
            </a:r>
            <a:r>
              <a:rPr dirty="0" sz="2700" spc="58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In </a:t>
            </a:r>
            <a:r>
              <a:rPr dirty="0" sz="2700" spc="-10">
                <a:latin typeface="Calibri"/>
                <a:cs typeface="Calibri"/>
              </a:rPr>
              <a:t>isotropic </a:t>
            </a:r>
            <a:r>
              <a:rPr dirty="0" sz="2700">
                <a:latin typeface="Calibri"/>
                <a:cs typeface="Calibri"/>
              </a:rPr>
              <a:t>media, the </a:t>
            </a:r>
            <a:r>
              <a:rPr dirty="0" sz="2700" spc="-10">
                <a:latin typeface="Calibri"/>
                <a:cs typeface="Calibri"/>
              </a:rPr>
              <a:t>direction of  </a:t>
            </a:r>
            <a:r>
              <a:rPr dirty="0" sz="2700" spc="-40">
                <a:latin typeface="Calibri"/>
                <a:cs typeface="Calibri"/>
              </a:rPr>
              <a:t>rays </a:t>
            </a:r>
            <a:r>
              <a:rPr dirty="0" sz="2700" spc="-10">
                <a:latin typeface="Calibri"/>
                <a:cs typeface="Calibri"/>
              </a:rPr>
              <a:t>corresponds </a:t>
            </a:r>
            <a:r>
              <a:rPr dirty="0" sz="2700" spc="-15">
                <a:latin typeface="Calibri"/>
                <a:cs typeface="Calibri"/>
              </a:rPr>
              <a:t>to </a:t>
            </a:r>
            <a:r>
              <a:rPr dirty="0" sz="2700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direction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10">
                <a:latin typeface="Calibri"/>
                <a:cs typeface="Calibri"/>
              </a:rPr>
              <a:t>energy </a:t>
            </a:r>
            <a:r>
              <a:rPr dirty="0" sz="2700" spc="-5">
                <a:latin typeface="Calibri"/>
                <a:cs typeface="Calibri"/>
              </a:rPr>
              <a:t>flow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1555445"/>
            <a:ext cx="8629015" cy="4921885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just" marL="355600" marR="6350" indent="-342900">
              <a:lnSpc>
                <a:spcPct val="80100"/>
              </a:lnSpc>
              <a:spcBef>
                <a:spcPts val="6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An </a:t>
            </a:r>
            <a:r>
              <a:rPr dirty="0" sz="2200" spc="-10">
                <a:latin typeface="Calibri"/>
                <a:cs typeface="Calibri"/>
              </a:rPr>
              <a:t>incident </a:t>
            </a:r>
            <a:r>
              <a:rPr dirty="0" sz="2200" spc="-25">
                <a:latin typeface="Calibri"/>
                <a:cs typeface="Calibri"/>
              </a:rPr>
              <a:t>ray </a:t>
            </a:r>
            <a:r>
              <a:rPr dirty="0" sz="2200" spc="-5">
                <a:latin typeface="Calibri"/>
                <a:cs typeface="Calibri"/>
              </a:rPr>
              <a:t>is a </a:t>
            </a:r>
            <a:r>
              <a:rPr dirty="0" sz="2200" spc="-35">
                <a:latin typeface="Calibri"/>
                <a:cs typeface="Calibri"/>
              </a:rPr>
              <a:t>ray </a:t>
            </a:r>
            <a:r>
              <a:rPr dirty="0" sz="2200" spc="-5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light that </a:t>
            </a:r>
            <a:r>
              <a:rPr dirty="0" sz="2200" spc="-20">
                <a:latin typeface="Calibri"/>
                <a:cs typeface="Calibri"/>
              </a:rPr>
              <a:t>strikes </a:t>
            </a:r>
            <a:r>
              <a:rPr dirty="0" sz="2200" spc="-5">
                <a:latin typeface="Calibri"/>
                <a:cs typeface="Calibri"/>
              </a:rPr>
              <a:t>a </a:t>
            </a:r>
            <a:r>
              <a:rPr dirty="0" sz="2200" spc="-10">
                <a:latin typeface="Calibri"/>
                <a:cs typeface="Calibri"/>
              </a:rPr>
              <a:t>surface. </a:t>
            </a:r>
            <a:r>
              <a:rPr dirty="0" sz="2200" spc="-5">
                <a:latin typeface="Calibri"/>
                <a:cs typeface="Calibri"/>
              </a:rPr>
              <a:t>The angle between  this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5">
                <a:latin typeface="Calibri"/>
                <a:cs typeface="Calibri"/>
              </a:rPr>
              <a:t>and the </a:t>
            </a:r>
            <a:r>
              <a:rPr dirty="0" sz="2200" spc="-10">
                <a:latin typeface="Calibri"/>
                <a:cs typeface="Calibri"/>
              </a:rPr>
              <a:t>perpendicular or </a:t>
            </a:r>
            <a:r>
              <a:rPr dirty="0" sz="2200" spc="-5">
                <a:latin typeface="Calibri"/>
                <a:cs typeface="Calibri"/>
              </a:rPr>
              <a:t>normal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surface </a:t>
            </a:r>
            <a:r>
              <a:rPr dirty="0" sz="2200" spc="-5">
                <a:latin typeface="Calibri"/>
                <a:cs typeface="Calibri"/>
              </a:rPr>
              <a:t>is the angle </a:t>
            </a:r>
            <a:r>
              <a:rPr dirty="0" sz="2200">
                <a:latin typeface="Calibri"/>
                <a:cs typeface="Calibri"/>
              </a:rPr>
              <a:t>of  </a:t>
            </a:r>
            <a:r>
              <a:rPr dirty="0" sz="2200" spc="-5">
                <a:latin typeface="Calibri"/>
                <a:cs typeface="Calibri"/>
              </a:rPr>
              <a:t>incidence.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200" spc="-10">
                <a:latin typeface="Calibri"/>
                <a:cs typeface="Calibri"/>
              </a:rPr>
              <a:t>The </a:t>
            </a:r>
            <a:r>
              <a:rPr dirty="0" sz="2200" spc="-15">
                <a:latin typeface="Calibri"/>
                <a:cs typeface="Calibri"/>
              </a:rPr>
              <a:t>reflected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10">
                <a:latin typeface="Calibri"/>
                <a:cs typeface="Calibri"/>
              </a:rPr>
              <a:t>corresponding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a given </a:t>
            </a:r>
            <a:r>
              <a:rPr dirty="0" sz="2200" spc="-10">
                <a:latin typeface="Calibri"/>
                <a:cs typeface="Calibri"/>
              </a:rPr>
              <a:t>incident </a:t>
            </a:r>
            <a:r>
              <a:rPr dirty="0" sz="2200" spc="-65">
                <a:latin typeface="Calibri"/>
                <a:cs typeface="Calibri"/>
              </a:rPr>
              <a:t>ray, </a:t>
            </a:r>
            <a:r>
              <a:rPr dirty="0" sz="2200" spc="-5">
                <a:latin typeface="Calibri"/>
                <a:cs typeface="Calibri"/>
              </a:rPr>
              <a:t>is the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10">
                <a:latin typeface="Calibri"/>
                <a:cs typeface="Calibri"/>
              </a:rPr>
              <a:t>that  represents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light </a:t>
            </a:r>
            <a:r>
              <a:rPr dirty="0" sz="2200" spc="-15">
                <a:latin typeface="Calibri"/>
                <a:cs typeface="Calibri"/>
              </a:rPr>
              <a:t>reflected </a:t>
            </a:r>
            <a:r>
              <a:rPr dirty="0" sz="2200" spc="-10">
                <a:latin typeface="Calibri"/>
                <a:cs typeface="Calibri"/>
              </a:rPr>
              <a:t>by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surface. </a:t>
            </a:r>
            <a:r>
              <a:rPr dirty="0" sz="2200" spc="-5">
                <a:latin typeface="Calibri"/>
                <a:cs typeface="Calibri"/>
              </a:rPr>
              <a:t>The angle </a:t>
            </a:r>
            <a:r>
              <a:rPr dirty="0" sz="2200" spc="-10">
                <a:latin typeface="Calibri"/>
                <a:cs typeface="Calibri"/>
              </a:rPr>
              <a:t>between </a:t>
            </a:r>
            <a:r>
              <a:rPr dirty="0" sz="2200" spc="-5">
                <a:latin typeface="Calibri"/>
                <a:cs typeface="Calibri"/>
              </a:rPr>
              <a:t>the  </a:t>
            </a:r>
            <a:r>
              <a:rPr dirty="0" sz="2200" spc="-10">
                <a:latin typeface="Calibri"/>
                <a:cs typeface="Calibri"/>
              </a:rPr>
              <a:t>surface </a:t>
            </a:r>
            <a:r>
              <a:rPr dirty="0" sz="2200" spc="-5">
                <a:latin typeface="Calibri"/>
                <a:cs typeface="Calibri"/>
              </a:rPr>
              <a:t>normal and the </a:t>
            </a:r>
            <a:r>
              <a:rPr dirty="0" sz="2200" spc="-10">
                <a:latin typeface="Calibri"/>
                <a:cs typeface="Calibri"/>
              </a:rPr>
              <a:t>reflected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5">
                <a:latin typeface="Calibri"/>
                <a:cs typeface="Calibri"/>
              </a:rPr>
              <a:t>is known as the angle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reflection.  The Law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Reflection </a:t>
            </a:r>
            <a:r>
              <a:rPr dirty="0" sz="2200" spc="-20">
                <a:latin typeface="Calibri"/>
                <a:cs typeface="Calibri"/>
              </a:rPr>
              <a:t>says </a:t>
            </a:r>
            <a:r>
              <a:rPr dirty="0" sz="2200" spc="-10">
                <a:latin typeface="Calibri"/>
                <a:cs typeface="Calibri"/>
              </a:rPr>
              <a:t>that </a:t>
            </a:r>
            <a:r>
              <a:rPr dirty="0" sz="2200" spc="-20">
                <a:latin typeface="Calibri"/>
                <a:cs typeface="Calibri"/>
              </a:rPr>
              <a:t>for </a:t>
            </a:r>
            <a:r>
              <a:rPr dirty="0" sz="2200" spc="-5">
                <a:latin typeface="Calibri"/>
                <a:cs typeface="Calibri"/>
              </a:rPr>
              <a:t>a specular </a:t>
            </a:r>
            <a:r>
              <a:rPr dirty="0" sz="2200" spc="-15">
                <a:latin typeface="Calibri"/>
                <a:cs typeface="Calibri"/>
              </a:rPr>
              <a:t>(non-scattering) </a:t>
            </a:r>
            <a:r>
              <a:rPr dirty="0" sz="2200" spc="-10">
                <a:latin typeface="Calibri"/>
                <a:cs typeface="Calibri"/>
              </a:rPr>
              <a:t>surface,  </a:t>
            </a:r>
            <a:r>
              <a:rPr dirty="0" sz="2200" spc="-5">
                <a:latin typeface="Calibri"/>
                <a:cs typeface="Calibri"/>
              </a:rPr>
              <a:t>the angle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5">
                <a:latin typeface="Calibri"/>
                <a:cs typeface="Calibri"/>
              </a:rPr>
              <a:t>reflection </a:t>
            </a:r>
            <a:r>
              <a:rPr dirty="0" sz="2200" spc="-20">
                <a:latin typeface="Calibri"/>
                <a:cs typeface="Calibri"/>
              </a:rPr>
              <a:t>always </a:t>
            </a:r>
            <a:r>
              <a:rPr dirty="0" sz="2200" spc="-5">
                <a:latin typeface="Calibri"/>
                <a:cs typeface="Calibri"/>
              </a:rPr>
              <a:t>equals the angle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1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incidence.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200" spc="-10">
                <a:latin typeface="Calibri"/>
                <a:cs typeface="Calibri"/>
              </a:rPr>
              <a:t>The </a:t>
            </a:r>
            <a:r>
              <a:rPr dirty="0" sz="2200" spc="-20">
                <a:latin typeface="Calibri"/>
                <a:cs typeface="Calibri"/>
              </a:rPr>
              <a:t>refracted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>
                <a:latin typeface="Calibri"/>
                <a:cs typeface="Calibri"/>
              </a:rPr>
              <a:t>or </a:t>
            </a:r>
            <a:r>
              <a:rPr dirty="0" sz="2200" spc="-15">
                <a:latin typeface="Calibri"/>
                <a:cs typeface="Calibri"/>
              </a:rPr>
              <a:t>transmitted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10">
                <a:latin typeface="Calibri"/>
                <a:cs typeface="Calibri"/>
              </a:rPr>
              <a:t>corresponding </a:t>
            </a:r>
            <a:r>
              <a:rPr dirty="0" sz="2200" spc="-2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a </a:t>
            </a:r>
            <a:r>
              <a:rPr dirty="0" sz="2200" spc="-10">
                <a:latin typeface="Calibri"/>
                <a:cs typeface="Calibri"/>
              </a:rPr>
              <a:t>given incident 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10">
                <a:latin typeface="Calibri"/>
                <a:cs typeface="Calibri"/>
              </a:rPr>
              <a:t>represents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light that </a:t>
            </a:r>
            <a:r>
              <a:rPr dirty="0" sz="2200" spc="-5">
                <a:latin typeface="Calibri"/>
                <a:cs typeface="Calibri"/>
              </a:rPr>
              <a:t>is </a:t>
            </a:r>
            <a:r>
              <a:rPr dirty="0" sz="2200" spc="-15">
                <a:latin typeface="Calibri"/>
                <a:cs typeface="Calibri"/>
              </a:rPr>
              <a:t>transmitted </a:t>
            </a:r>
            <a:r>
              <a:rPr dirty="0" sz="2200" spc="-10">
                <a:latin typeface="Calibri"/>
                <a:cs typeface="Calibri"/>
              </a:rPr>
              <a:t>through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surface. </a:t>
            </a:r>
            <a:r>
              <a:rPr dirty="0" sz="2200">
                <a:latin typeface="Calibri"/>
                <a:cs typeface="Calibri"/>
              </a:rPr>
              <a:t>The  </a:t>
            </a:r>
            <a:r>
              <a:rPr dirty="0" sz="2200" spc="-5">
                <a:latin typeface="Calibri"/>
                <a:cs typeface="Calibri"/>
              </a:rPr>
              <a:t>angle </a:t>
            </a:r>
            <a:r>
              <a:rPr dirty="0" sz="2200" spc="-10">
                <a:latin typeface="Calibri"/>
                <a:cs typeface="Calibri"/>
              </a:rPr>
              <a:t>between </a:t>
            </a:r>
            <a:r>
              <a:rPr dirty="0" sz="2200" spc="-5">
                <a:latin typeface="Calibri"/>
                <a:cs typeface="Calibri"/>
              </a:rPr>
              <a:t>this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5">
                <a:latin typeface="Calibri"/>
                <a:cs typeface="Calibri"/>
              </a:rPr>
              <a:t>and the normal is known as the angle </a:t>
            </a:r>
            <a:r>
              <a:rPr dirty="0" sz="2200" spc="10">
                <a:latin typeface="Calibri"/>
                <a:cs typeface="Calibri"/>
              </a:rPr>
              <a:t>of  </a:t>
            </a:r>
            <a:r>
              <a:rPr dirty="0" sz="2200" spc="-15">
                <a:latin typeface="Calibri"/>
                <a:cs typeface="Calibri"/>
              </a:rPr>
              <a:t>refraction, </a:t>
            </a:r>
            <a:r>
              <a:rPr dirty="0" sz="2200" spc="-10">
                <a:latin typeface="Calibri"/>
                <a:cs typeface="Calibri"/>
              </a:rPr>
              <a:t>and </a:t>
            </a:r>
            <a:r>
              <a:rPr dirty="0" sz="2200" spc="-5">
                <a:latin typeface="Calibri"/>
                <a:cs typeface="Calibri"/>
              </a:rPr>
              <a:t>it is </a:t>
            </a:r>
            <a:r>
              <a:rPr dirty="0" sz="2200" spc="-10">
                <a:latin typeface="Calibri"/>
                <a:cs typeface="Calibri"/>
              </a:rPr>
              <a:t>given </a:t>
            </a:r>
            <a:r>
              <a:rPr dirty="0" sz="2200" spc="-5">
                <a:latin typeface="Calibri"/>
                <a:cs typeface="Calibri"/>
              </a:rPr>
              <a:t>by Snell's </a:t>
            </a:r>
            <a:r>
              <a:rPr dirty="0" sz="2200" spc="-45">
                <a:latin typeface="Calibri"/>
                <a:cs typeface="Calibri"/>
              </a:rPr>
              <a:t>Law. </a:t>
            </a:r>
            <a:r>
              <a:rPr dirty="0" sz="2200" spc="-10">
                <a:latin typeface="Calibri"/>
                <a:cs typeface="Calibri"/>
              </a:rPr>
              <a:t>Conservation </a:t>
            </a:r>
            <a:r>
              <a:rPr dirty="0" sz="2200" spc="-5">
                <a:latin typeface="Calibri"/>
                <a:cs typeface="Calibri"/>
              </a:rPr>
              <a:t>of energy </a:t>
            </a:r>
            <a:r>
              <a:rPr dirty="0" sz="2200" spc="-15">
                <a:latin typeface="Calibri"/>
                <a:cs typeface="Calibri"/>
              </a:rPr>
              <a:t>requires  </a:t>
            </a:r>
            <a:r>
              <a:rPr dirty="0" sz="2200" spc="-10">
                <a:latin typeface="Calibri"/>
                <a:cs typeface="Calibri"/>
              </a:rPr>
              <a:t>that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power </a:t>
            </a:r>
            <a:r>
              <a:rPr dirty="0" sz="2200" spc="-5">
                <a:latin typeface="Calibri"/>
                <a:cs typeface="Calibri"/>
              </a:rPr>
              <a:t>in the </a:t>
            </a:r>
            <a:r>
              <a:rPr dirty="0" sz="2200" spc="-10">
                <a:latin typeface="Calibri"/>
                <a:cs typeface="Calibri"/>
              </a:rPr>
              <a:t>incident </a:t>
            </a:r>
            <a:r>
              <a:rPr dirty="0" sz="2200" spc="-30">
                <a:latin typeface="Calibri"/>
                <a:cs typeface="Calibri"/>
              </a:rPr>
              <a:t>ray </a:t>
            </a:r>
            <a:r>
              <a:rPr dirty="0" sz="2200" spc="-10">
                <a:latin typeface="Calibri"/>
                <a:cs typeface="Calibri"/>
              </a:rPr>
              <a:t>must </a:t>
            </a:r>
            <a:r>
              <a:rPr dirty="0" sz="2200" spc="-5">
                <a:latin typeface="Calibri"/>
                <a:cs typeface="Calibri"/>
              </a:rPr>
              <a:t>equal the </a:t>
            </a:r>
            <a:r>
              <a:rPr dirty="0" sz="2200">
                <a:latin typeface="Calibri"/>
                <a:cs typeface="Calibri"/>
              </a:rPr>
              <a:t>sum </a:t>
            </a:r>
            <a:r>
              <a:rPr dirty="0" sz="2200" spc="5">
                <a:latin typeface="Calibri"/>
                <a:cs typeface="Calibri"/>
              </a:rPr>
              <a:t>of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power </a:t>
            </a:r>
            <a:r>
              <a:rPr dirty="0" sz="2200" spc="-5">
                <a:latin typeface="Calibri"/>
                <a:cs typeface="Calibri"/>
              </a:rPr>
              <a:t>in  the </a:t>
            </a:r>
            <a:r>
              <a:rPr dirty="0" sz="2200" spc="-15">
                <a:latin typeface="Calibri"/>
                <a:cs typeface="Calibri"/>
              </a:rPr>
              <a:t>refracted </a:t>
            </a:r>
            <a:r>
              <a:rPr dirty="0" sz="2200" spc="-65">
                <a:latin typeface="Calibri"/>
                <a:cs typeface="Calibri"/>
              </a:rPr>
              <a:t>ray,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0">
                <a:latin typeface="Calibri"/>
                <a:cs typeface="Calibri"/>
              </a:rPr>
              <a:t>power </a:t>
            </a:r>
            <a:r>
              <a:rPr dirty="0" sz="2200" spc="-5">
                <a:latin typeface="Calibri"/>
                <a:cs typeface="Calibri"/>
              </a:rPr>
              <a:t>in the </a:t>
            </a:r>
            <a:r>
              <a:rPr dirty="0" sz="2200" spc="-10">
                <a:latin typeface="Calibri"/>
                <a:cs typeface="Calibri"/>
              </a:rPr>
              <a:t>reflected </a:t>
            </a:r>
            <a:r>
              <a:rPr dirty="0" sz="2200" spc="-65">
                <a:latin typeface="Calibri"/>
                <a:cs typeface="Calibri"/>
              </a:rPr>
              <a:t>ray, </a:t>
            </a:r>
            <a:r>
              <a:rPr dirty="0" sz="2200" spc="-5">
                <a:latin typeface="Calibri"/>
                <a:cs typeface="Calibri"/>
              </a:rPr>
              <a:t>and </a:t>
            </a:r>
            <a:r>
              <a:rPr dirty="0" sz="2200" spc="-15">
                <a:latin typeface="Calibri"/>
                <a:cs typeface="Calibri"/>
              </a:rPr>
              <a:t>any power  </a:t>
            </a:r>
            <a:r>
              <a:rPr dirty="0" sz="2200" spc="-5">
                <a:latin typeface="Calibri"/>
                <a:cs typeface="Calibri"/>
              </a:rPr>
              <a:t>absorbed </a:t>
            </a:r>
            <a:r>
              <a:rPr dirty="0" sz="2200" spc="-15">
                <a:latin typeface="Calibri"/>
                <a:cs typeface="Calibri"/>
              </a:rPr>
              <a:t>at </a:t>
            </a:r>
            <a:r>
              <a:rPr dirty="0" sz="2200" spc="-5">
                <a:latin typeface="Calibri"/>
                <a:cs typeface="Calibri"/>
              </a:rPr>
              <a:t>the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surface.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13738"/>
            <a:ext cx="7814945" cy="156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Formation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10" b="1">
                <a:latin typeface="Calibri"/>
                <a:cs typeface="Calibri"/>
              </a:rPr>
              <a:t>Image by </a:t>
            </a:r>
            <a:r>
              <a:rPr dirty="0" sz="2400" spc="-5" b="1">
                <a:latin typeface="Calibri"/>
                <a:cs typeface="Calibri"/>
              </a:rPr>
              <a:t>the plane </a:t>
            </a:r>
            <a:r>
              <a:rPr dirty="0" sz="2400" spc="-10" b="1">
                <a:latin typeface="Calibri"/>
                <a:cs typeface="Calibri"/>
              </a:rPr>
              <a:t>mirror</a:t>
            </a:r>
            <a:r>
              <a:rPr dirty="0" sz="2400" spc="-10">
                <a:latin typeface="Calibri"/>
                <a:cs typeface="Calibri"/>
              </a:rPr>
              <a:t>: </a:t>
            </a:r>
            <a:r>
              <a:rPr dirty="0" sz="2400" spc="-5">
                <a:latin typeface="Calibri"/>
                <a:cs typeface="Calibri"/>
              </a:rPr>
              <a:t>The </a:t>
            </a:r>
            <a:r>
              <a:rPr dirty="0" sz="2400" spc="-15">
                <a:latin typeface="Calibri"/>
                <a:cs typeface="Calibri"/>
              </a:rPr>
              <a:t>formation </a:t>
            </a:r>
            <a:r>
              <a:rPr dirty="0" sz="2400" spc="-10">
                <a:latin typeface="Calibri"/>
                <a:cs typeface="Calibri"/>
              </a:rPr>
              <a:t>of  </a:t>
            </a:r>
            <a:r>
              <a:rPr dirty="0" sz="2400" spc="-5">
                <a:latin typeface="Calibri"/>
                <a:cs typeface="Calibri"/>
              </a:rPr>
              <a:t>image of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10">
                <a:latin typeface="Calibri"/>
                <a:cs typeface="Calibri"/>
              </a:rPr>
              <a:t>point </a:t>
            </a:r>
            <a:r>
              <a:rPr dirty="0" sz="2400" spc="-5">
                <a:latin typeface="Calibri"/>
                <a:cs typeface="Calibri"/>
              </a:rPr>
              <a:t>object </a:t>
            </a:r>
            <a:r>
              <a:rPr dirty="0" sz="2400">
                <a:latin typeface="Calibri"/>
                <a:cs typeface="Calibri"/>
              </a:rPr>
              <a:t>O </a:t>
            </a:r>
            <a:r>
              <a:rPr dirty="0" sz="2400" spc="-15">
                <a:latin typeface="Calibri"/>
                <a:cs typeface="Calibri"/>
              </a:rPr>
              <a:t>by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5">
                <a:latin typeface="Calibri"/>
                <a:cs typeface="Calibri"/>
              </a:rPr>
              <a:t>plane </a:t>
            </a:r>
            <a:r>
              <a:rPr dirty="0" sz="2400" spc="-10">
                <a:latin typeface="Calibri"/>
                <a:cs typeface="Calibri"/>
              </a:rPr>
              <a:t>mirror </a:t>
            </a:r>
            <a:r>
              <a:rPr dirty="0" sz="2400">
                <a:latin typeface="Calibri"/>
                <a:cs typeface="Calibri"/>
              </a:rPr>
              <a:t>is </a:t>
            </a:r>
            <a:r>
              <a:rPr dirty="0" sz="2400" spc="-15">
                <a:latin typeface="Calibri"/>
                <a:cs typeface="Calibri"/>
              </a:rPr>
              <a:t>represented </a:t>
            </a:r>
            <a:r>
              <a:rPr dirty="0" sz="2400">
                <a:latin typeface="Calibri"/>
                <a:cs typeface="Calibri"/>
              </a:rPr>
              <a:t>in  </a:t>
            </a:r>
            <a:r>
              <a:rPr dirty="0" sz="2400" spc="-10">
                <a:latin typeface="Calibri"/>
                <a:cs typeface="Calibri"/>
              </a:rPr>
              <a:t>figure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below.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5">
                <a:latin typeface="Calibri"/>
                <a:cs typeface="Calibri"/>
              </a:rPr>
              <a:t>The image </a:t>
            </a:r>
            <a:r>
              <a:rPr dirty="0" sz="2400" spc="-15">
                <a:latin typeface="Calibri"/>
                <a:cs typeface="Calibri"/>
              </a:rPr>
              <a:t>formed </a:t>
            </a:r>
            <a:r>
              <a:rPr dirty="0" sz="2400">
                <a:latin typeface="Calibri"/>
                <a:cs typeface="Calibri"/>
              </a:rPr>
              <a:t>‘I’ </a:t>
            </a:r>
            <a:r>
              <a:rPr dirty="0" sz="2400" spc="-5">
                <a:latin typeface="Calibri"/>
                <a:cs typeface="Calibri"/>
              </a:rPr>
              <a:t>has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0">
                <a:latin typeface="Calibri"/>
                <a:cs typeface="Calibri"/>
              </a:rPr>
              <a:t>following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characteristics.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2072" y="3452828"/>
            <a:ext cx="7065874" cy="2784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07642"/>
            <a:ext cx="5476240" cy="866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3200" spc="-5">
                <a:latin typeface="Calibri"/>
                <a:cs typeface="Calibri"/>
              </a:rPr>
              <a:t>Image </a:t>
            </a:r>
            <a:r>
              <a:rPr dirty="0" sz="3200" spc="-15">
                <a:latin typeface="Calibri"/>
                <a:cs typeface="Calibri"/>
              </a:rPr>
              <a:t>formed </a:t>
            </a:r>
            <a:r>
              <a:rPr dirty="0" sz="3200">
                <a:latin typeface="Calibri"/>
                <a:cs typeface="Calibri"/>
              </a:rPr>
              <a:t>by </a:t>
            </a:r>
            <a:r>
              <a:rPr dirty="0" sz="3200" spc="-5">
                <a:latin typeface="Calibri"/>
                <a:cs typeface="Calibri"/>
              </a:rPr>
              <a:t>plane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surface</a:t>
            </a:r>
            <a:endParaRPr sz="3200">
              <a:latin typeface="Calibri"/>
              <a:cs typeface="Calibri"/>
            </a:endParaRPr>
          </a:p>
          <a:p>
            <a:pPr marL="318135">
              <a:lnSpc>
                <a:spcPct val="100000"/>
              </a:lnSpc>
              <a:spcBef>
                <a:spcPts val="1085"/>
              </a:spcBef>
            </a:pPr>
            <a:r>
              <a:rPr dirty="0" sz="1400" spc="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52373" y="3390337"/>
            <a:ext cx="154701" cy="1369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26045" y="3530977"/>
            <a:ext cx="9525" cy="428625"/>
          </a:xfrm>
          <a:custGeom>
            <a:avLst/>
            <a:gdLst/>
            <a:ahLst/>
            <a:cxnLst/>
            <a:rect l="l" t="t" r="r" b="b"/>
            <a:pathLst>
              <a:path w="9525" h="428625">
                <a:moveTo>
                  <a:pt x="8992" y="0"/>
                </a:moveTo>
                <a:lnTo>
                  <a:pt x="0" y="428518"/>
                </a:lnTo>
              </a:path>
            </a:pathLst>
          </a:custGeom>
          <a:ln w="4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42105" y="3674659"/>
            <a:ext cx="357505" cy="9525"/>
          </a:xfrm>
          <a:custGeom>
            <a:avLst/>
            <a:gdLst/>
            <a:ahLst/>
            <a:cxnLst/>
            <a:rect l="l" t="t" r="r" b="b"/>
            <a:pathLst>
              <a:path w="357505" h="9525">
                <a:moveTo>
                  <a:pt x="357252" y="0"/>
                </a:moveTo>
                <a:lnTo>
                  <a:pt x="0" y="9083"/>
                </a:lnTo>
              </a:path>
            </a:pathLst>
          </a:custGeom>
          <a:ln w="371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91419" y="3960322"/>
            <a:ext cx="225425" cy="246379"/>
          </a:xfrm>
          <a:custGeom>
            <a:avLst/>
            <a:gdLst/>
            <a:ahLst/>
            <a:cxnLst/>
            <a:rect l="l" t="t" r="r" b="b"/>
            <a:pathLst>
              <a:path w="225425" h="246379">
                <a:moveTo>
                  <a:pt x="224815" y="0"/>
                </a:moveTo>
                <a:lnTo>
                  <a:pt x="0" y="246075"/>
                </a:lnTo>
              </a:path>
            </a:pathLst>
          </a:custGeom>
          <a:ln w="36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5855" y="3921511"/>
            <a:ext cx="168910" cy="284480"/>
          </a:xfrm>
          <a:custGeom>
            <a:avLst/>
            <a:gdLst/>
            <a:ahLst/>
            <a:cxnLst/>
            <a:rect l="l" t="t" r="r" b="b"/>
            <a:pathLst>
              <a:path w="168910" h="284479">
                <a:moveTo>
                  <a:pt x="0" y="0"/>
                </a:moveTo>
                <a:lnTo>
                  <a:pt x="168407" y="284060"/>
                </a:lnTo>
              </a:path>
            </a:pathLst>
          </a:custGeom>
          <a:ln w="368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053183" y="2666574"/>
            <a:ext cx="9525" cy="2206625"/>
          </a:xfrm>
          <a:custGeom>
            <a:avLst/>
            <a:gdLst/>
            <a:ahLst/>
            <a:cxnLst/>
            <a:rect l="l" t="t" r="r" b="b"/>
            <a:pathLst>
              <a:path w="9525" h="2206625">
                <a:moveTo>
                  <a:pt x="8992" y="0"/>
                </a:moveTo>
                <a:lnTo>
                  <a:pt x="0" y="2206374"/>
                </a:lnTo>
              </a:path>
            </a:pathLst>
          </a:custGeom>
          <a:ln w="122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89467" y="3028256"/>
            <a:ext cx="1772920" cy="491490"/>
          </a:xfrm>
          <a:custGeom>
            <a:avLst/>
            <a:gdLst/>
            <a:ahLst/>
            <a:cxnLst/>
            <a:rect l="l" t="t" r="r" b="b"/>
            <a:pathLst>
              <a:path w="1772920" h="491489">
                <a:moveTo>
                  <a:pt x="1725592" y="40613"/>
                </a:moveTo>
                <a:lnTo>
                  <a:pt x="0" y="475140"/>
                </a:lnTo>
                <a:lnTo>
                  <a:pt x="3956" y="491160"/>
                </a:lnTo>
                <a:lnTo>
                  <a:pt x="1729749" y="56574"/>
                </a:lnTo>
                <a:lnTo>
                  <a:pt x="1741251" y="45236"/>
                </a:lnTo>
                <a:lnTo>
                  <a:pt x="1725592" y="40613"/>
                </a:lnTo>
                <a:close/>
              </a:path>
              <a:path w="1772920" h="491489">
                <a:moveTo>
                  <a:pt x="1758728" y="33195"/>
                </a:moveTo>
                <a:lnTo>
                  <a:pt x="1755049" y="33195"/>
                </a:lnTo>
                <a:lnTo>
                  <a:pt x="1758973" y="49215"/>
                </a:lnTo>
                <a:lnTo>
                  <a:pt x="1729749" y="56574"/>
                </a:lnTo>
                <a:lnTo>
                  <a:pt x="1670028" y="115440"/>
                </a:lnTo>
                <a:lnTo>
                  <a:pt x="1666758" y="118578"/>
                </a:lnTo>
                <a:lnTo>
                  <a:pt x="1666595" y="123863"/>
                </a:lnTo>
                <a:lnTo>
                  <a:pt x="1672971" y="130304"/>
                </a:lnTo>
                <a:lnTo>
                  <a:pt x="1678203" y="130469"/>
                </a:lnTo>
                <a:lnTo>
                  <a:pt x="1681310" y="127166"/>
                </a:lnTo>
                <a:lnTo>
                  <a:pt x="1772707" y="37324"/>
                </a:lnTo>
                <a:lnTo>
                  <a:pt x="1758728" y="33195"/>
                </a:lnTo>
                <a:close/>
              </a:path>
              <a:path w="1772920" h="491489">
                <a:moveTo>
                  <a:pt x="1741251" y="45236"/>
                </a:moveTo>
                <a:lnTo>
                  <a:pt x="1729749" y="56574"/>
                </a:lnTo>
                <a:lnTo>
                  <a:pt x="1758973" y="49215"/>
                </a:lnTo>
                <a:lnTo>
                  <a:pt x="1754722" y="49215"/>
                </a:lnTo>
                <a:lnTo>
                  <a:pt x="1741251" y="45236"/>
                </a:lnTo>
                <a:close/>
              </a:path>
              <a:path w="1772920" h="491489">
                <a:moveTo>
                  <a:pt x="1751289" y="35342"/>
                </a:moveTo>
                <a:lnTo>
                  <a:pt x="1741251" y="45236"/>
                </a:lnTo>
                <a:lnTo>
                  <a:pt x="1754722" y="49215"/>
                </a:lnTo>
                <a:lnTo>
                  <a:pt x="1751289" y="35342"/>
                </a:lnTo>
                <a:close/>
              </a:path>
              <a:path w="1772920" h="491489">
                <a:moveTo>
                  <a:pt x="1755575" y="35342"/>
                </a:moveTo>
                <a:lnTo>
                  <a:pt x="1751289" y="35342"/>
                </a:lnTo>
                <a:lnTo>
                  <a:pt x="1754722" y="49215"/>
                </a:lnTo>
                <a:lnTo>
                  <a:pt x="1758973" y="49215"/>
                </a:lnTo>
                <a:lnTo>
                  <a:pt x="1755575" y="35342"/>
                </a:lnTo>
                <a:close/>
              </a:path>
              <a:path w="1772920" h="491489">
                <a:moveTo>
                  <a:pt x="1755049" y="33195"/>
                </a:moveTo>
                <a:lnTo>
                  <a:pt x="1725592" y="40613"/>
                </a:lnTo>
                <a:lnTo>
                  <a:pt x="1741251" y="45236"/>
                </a:lnTo>
                <a:lnTo>
                  <a:pt x="1751289" y="35342"/>
                </a:lnTo>
                <a:lnTo>
                  <a:pt x="1755575" y="35342"/>
                </a:lnTo>
                <a:lnTo>
                  <a:pt x="1755049" y="33195"/>
                </a:lnTo>
                <a:close/>
              </a:path>
              <a:path w="1772920" h="491489">
                <a:moveTo>
                  <a:pt x="1645993" y="0"/>
                </a:moveTo>
                <a:lnTo>
                  <a:pt x="1641415" y="2477"/>
                </a:lnTo>
                <a:lnTo>
                  <a:pt x="1640107" y="6771"/>
                </a:lnTo>
                <a:lnTo>
                  <a:pt x="1638799" y="11230"/>
                </a:lnTo>
                <a:lnTo>
                  <a:pt x="1641415" y="15854"/>
                </a:lnTo>
                <a:lnTo>
                  <a:pt x="1645666" y="17010"/>
                </a:lnTo>
                <a:lnTo>
                  <a:pt x="1725592" y="40613"/>
                </a:lnTo>
                <a:lnTo>
                  <a:pt x="1755049" y="33195"/>
                </a:lnTo>
                <a:lnTo>
                  <a:pt x="1758728" y="33195"/>
                </a:lnTo>
                <a:lnTo>
                  <a:pt x="1650244" y="1156"/>
                </a:lnTo>
                <a:lnTo>
                  <a:pt x="16459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29368" y="2637673"/>
            <a:ext cx="1236345" cy="435609"/>
          </a:xfrm>
          <a:custGeom>
            <a:avLst/>
            <a:gdLst/>
            <a:ahLst/>
            <a:cxnLst/>
            <a:rect l="l" t="t" r="r" b="b"/>
            <a:pathLst>
              <a:path w="1236345" h="435610">
                <a:moveTo>
                  <a:pt x="46772" y="35289"/>
                </a:moveTo>
                <a:lnTo>
                  <a:pt x="30878" y="38864"/>
                </a:lnTo>
                <a:lnTo>
                  <a:pt x="41583" y="50886"/>
                </a:lnTo>
                <a:lnTo>
                  <a:pt x="1231172" y="435504"/>
                </a:lnTo>
                <a:lnTo>
                  <a:pt x="1236077" y="419815"/>
                </a:lnTo>
                <a:lnTo>
                  <a:pt x="46772" y="35289"/>
                </a:lnTo>
                <a:close/>
              </a:path>
              <a:path w="1236345" h="435610">
                <a:moveTo>
                  <a:pt x="129003" y="0"/>
                </a:moveTo>
                <a:lnTo>
                  <a:pt x="0" y="28901"/>
                </a:lnTo>
                <a:lnTo>
                  <a:pt x="88291" y="127992"/>
                </a:lnTo>
                <a:lnTo>
                  <a:pt x="93523" y="128322"/>
                </a:lnTo>
                <a:lnTo>
                  <a:pt x="96793" y="125184"/>
                </a:lnTo>
                <a:lnTo>
                  <a:pt x="100226" y="122212"/>
                </a:lnTo>
                <a:lnTo>
                  <a:pt x="100553" y="116927"/>
                </a:lnTo>
                <a:lnTo>
                  <a:pt x="97447" y="113624"/>
                </a:lnTo>
                <a:lnTo>
                  <a:pt x="41583" y="50886"/>
                </a:lnTo>
                <a:lnTo>
                  <a:pt x="12916" y="41618"/>
                </a:lnTo>
                <a:lnTo>
                  <a:pt x="17821" y="25928"/>
                </a:lnTo>
                <a:lnTo>
                  <a:pt x="88384" y="25928"/>
                </a:lnTo>
                <a:lnTo>
                  <a:pt x="132436" y="16019"/>
                </a:lnTo>
                <a:lnTo>
                  <a:pt x="135216" y="11725"/>
                </a:lnTo>
                <a:lnTo>
                  <a:pt x="133254" y="2807"/>
                </a:lnTo>
                <a:lnTo>
                  <a:pt x="129003" y="0"/>
                </a:lnTo>
                <a:close/>
              </a:path>
              <a:path w="1236345" h="435610">
                <a:moveTo>
                  <a:pt x="17821" y="25928"/>
                </a:moveTo>
                <a:lnTo>
                  <a:pt x="12916" y="41618"/>
                </a:lnTo>
                <a:lnTo>
                  <a:pt x="41583" y="50886"/>
                </a:lnTo>
                <a:lnTo>
                  <a:pt x="33624" y="41948"/>
                </a:lnTo>
                <a:lnTo>
                  <a:pt x="17167" y="41948"/>
                </a:lnTo>
                <a:lnTo>
                  <a:pt x="21418" y="28240"/>
                </a:lnTo>
                <a:lnTo>
                  <a:pt x="24972" y="28240"/>
                </a:lnTo>
                <a:lnTo>
                  <a:pt x="17821" y="25928"/>
                </a:lnTo>
                <a:close/>
              </a:path>
              <a:path w="1236345" h="435610">
                <a:moveTo>
                  <a:pt x="21418" y="28240"/>
                </a:moveTo>
                <a:lnTo>
                  <a:pt x="17167" y="41948"/>
                </a:lnTo>
                <a:lnTo>
                  <a:pt x="30878" y="38864"/>
                </a:lnTo>
                <a:lnTo>
                  <a:pt x="21418" y="28240"/>
                </a:lnTo>
                <a:close/>
              </a:path>
              <a:path w="1236345" h="435610">
                <a:moveTo>
                  <a:pt x="30878" y="38864"/>
                </a:moveTo>
                <a:lnTo>
                  <a:pt x="17167" y="41948"/>
                </a:lnTo>
                <a:lnTo>
                  <a:pt x="33624" y="41948"/>
                </a:lnTo>
                <a:lnTo>
                  <a:pt x="30878" y="38864"/>
                </a:lnTo>
                <a:close/>
              </a:path>
              <a:path w="1236345" h="435610">
                <a:moveTo>
                  <a:pt x="24972" y="28240"/>
                </a:moveTo>
                <a:lnTo>
                  <a:pt x="21418" y="28240"/>
                </a:lnTo>
                <a:lnTo>
                  <a:pt x="30878" y="38864"/>
                </a:lnTo>
                <a:lnTo>
                  <a:pt x="46772" y="35289"/>
                </a:lnTo>
                <a:lnTo>
                  <a:pt x="24972" y="28240"/>
                </a:lnTo>
                <a:close/>
              </a:path>
              <a:path w="1236345" h="435610">
                <a:moveTo>
                  <a:pt x="88384" y="25928"/>
                </a:moveTo>
                <a:lnTo>
                  <a:pt x="17821" y="25928"/>
                </a:lnTo>
                <a:lnTo>
                  <a:pt x="46772" y="35289"/>
                </a:lnTo>
                <a:lnTo>
                  <a:pt x="88384" y="25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4073" y="3504718"/>
            <a:ext cx="1819275" cy="457834"/>
          </a:xfrm>
          <a:custGeom>
            <a:avLst/>
            <a:gdLst/>
            <a:ahLst/>
            <a:cxnLst/>
            <a:rect l="l" t="t" r="r" b="b"/>
            <a:pathLst>
              <a:path w="1819275" h="457835">
                <a:moveTo>
                  <a:pt x="1772009" y="414641"/>
                </a:moveTo>
                <a:lnTo>
                  <a:pt x="1688308" y="441631"/>
                </a:lnTo>
                <a:lnTo>
                  <a:pt x="1686019" y="446288"/>
                </a:lnTo>
                <a:lnTo>
                  <a:pt x="1688635" y="454975"/>
                </a:lnTo>
                <a:lnTo>
                  <a:pt x="1693376" y="457370"/>
                </a:lnTo>
                <a:lnTo>
                  <a:pt x="1805134" y="421301"/>
                </a:lnTo>
                <a:lnTo>
                  <a:pt x="1801615" y="421301"/>
                </a:lnTo>
                <a:lnTo>
                  <a:pt x="1772009" y="414641"/>
                </a:lnTo>
                <a:close/>
              </a:path>
              <a:path w="1819275" h="457835">
                <a:moveTo>
                  <a:pt x="1787427" y="409673"/>
                </a:moveTo>
                <a:lnTo>
                  <a:pt x="1772009" y="414641"/>
                </a:lnTo>
                <a:lnTo>
                  <a:pt x="1801615" y="421301"/>
                </a:lnTo>
                <a:lnTo>
                  <a:pt x="1802044" y="419286"/>
                </a:lnTo>
                <a:lnTo>
                  <a:pt x="1797691" y="419286"/>
                </a:lnTo>
                <a:lnTo>
                  <a:pt x="1787427" y="409673"/>
                </a:lnTo>
                <a:close/>
              </a:path>
              <a:path w="1819275" h="457835">
                <a:moveTo>
                  <a:pt x="1722153" y="326124"/>
                </a:moveTo>
                <a:lnTo>
                  <a:pt x="1717084" y="326322"/>
                </a:lnTo>
                <a:lnTo>
                  <a:pt x="1710871" y="333011"/>
                </a:lnTo>
                <a:lnTo>
                  <a:pt x="1711198" y="338230"/>
                </a:lnTo>
                <a:lnTo>
                  <a:pt x="1714468" y="341335"/>
                </a:lnTo>
                <a:lnTo>
                  <a:pt x="1775550" y="398548"/>
                </a:lnTo>
                <a:lnTo>
                  <a:pt x="1805048" y="405182"/>
                </a:lnTo>
                <a:lnTo>
                  <a:pt x="1801615" y="421301"/>
                </a:lnTo>
                <a:lnTo>
                  <a:pt x="1805134" y="421301"/>
                </a:lnTo>
                <a:lnTo>
                  <a:pt x="1819109" y="416792"/>
                </a:lnTo>
                <a:lnTo>
                  <a:pt x="1725586" y="329213"/>
                </a:lnTo>
                <a:lnTo>
                  <a:pt x="1722153" y="326124"/>
                </a:lnTo>
                <a:close/>
              </a:path>
              <a:path w="1819275" h="457835">
                <a:moveTo>
                  <a:pt x="1800797" y="405364"/>
                </a:moveTo>
                <a:lnTo>
                  <a:pt x="1787427" y="409673"/>
                </a:lnTo>
                <a:lnTo>
                  <a:pt x="1797691" y="419286"/>
                </a:lnTo>
                <a:lnTo>
                  <a:pt x="1800797" y="405364"/>
                </a:lnTo>
                <a:close/>
              </a:path>
              <a:path w="1819275" h="457835">
                <a:moveTo>
                  <a:pt x="1805010" y="405364"/>
                </a:moveTo>
                <a:lnTo>
                  <a:pt x="1800797" y="405364"/>
                </a:lnTo>
                <a:lnTo>
                  <a:pt x="1797691" y="419286"/>
                </a:lnTo>
                <a:lnTo>
                  <a:pt x="1802044" y="419286"/>
                </a:lnTo>
                <a:lnTo>
                  <a:pt x="1805010" y="405364"/>
                </a:lnTo>
                <a:close/>
              </a:path>
              <a:path w="1819275" h="457835">
                <a:moveTo>
                  <a:pt x="3564" y="0"/>
                </a:moveTo>
                <a:lnTo>
                  <a:pt x="0" y="16019"/>
                </a:lnTo>
                <a:lnTo>
                  <a:pt x="1772009" y="414641"/>
                </a:lnTo>
                <a:lnTo>
                  <a:pt x="1787427" y="409673"/>
                </a:lnTo>
                <a:lnTo>
                  <a:pt x="1775550" y="398548"/>
                </a:lnTo>
                <a:lnTo>
                  <a:pt x="3564" y="0"/>
                </a:lnTo>
                <a:close/>
              </a:path>
              <a:path w="1819275" h="457835">
                <a:moveTo>
                  <a:pt x="1775550" y="398548"/>
                </a:moveTo>
                <a:lnTo>
                  <a:pt x="1787427" y="409673"/>
                </a:lnTo>
                <a:lnTo>
                  <a:pt x="1800797" y="405364"/>
                </a:lnTo>
                <a:lnTo>
                  <a:pt x="1805010" y="405364"/>
                </a:lnTo>
                <a:lnTo>
                  <a:pt x="1805048" y="405182"/>
                </a:lnTo>
                <a:lnTo>
                  <a:pt x="1775550" y="3985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29368" y="3932692"/>
            <a:ext cx="1226820" cy="461645"/>
          </a:xfrm>
          <a:custGeom>
            <a:avLst/>
            <a:gdLst/>
            <a:ahLst/>
            <a:cxnLst/>
            <a:rect l="l" t="t" r="r" b="b"/>
            <a:pathLst>
              <a:path w="1226820" h="461645">
                <a:moveTo>
                  <a:pt x="91234" y="333936"/>
                </a:moveTo>
                <a:lnTo>
                  <a:pt x="86002" y="334332"/>
                </a:lnTo>
                <a:lnTo>
                  <a:pt x="0" y="435554"/>
                </a:lnTo>
                <a:lnTo>
                  <a:pt x="129493" y="461400"/>
                </a:lnTo>
                <a:lnTo>
                  <a:pt x="133908" y="458493"/>
                </a:lnTo>
                <a:lnTo>
                  <a:pt x="135543" y="449542"/>
                </a:lnTo>
                <a:lnTo>
                  <a:pt x="132763" y="445198"/>
                </a:lnTo>
                <a:lnTo>
                  <a:pt x="96636" y="437998"/>
                </a:lnTo>
                <a:lnTo>
                  <a:pt x="17985" y="437998"/>
                </a:lnTo>
                <a:lnTo>
                  <a:pt x="12589" y="422391"/>
                </a:lnTo>
                <a:lnTo>
                  <a:pt x="41141" y="412413"/>
                </a:lnTo>
                <a:lnTo>
                  <a:pt x="98428" y="345100"/>
                </a:lnTo>
                <a:lnTo>
                  <a:pt x="98101" y="339881"/>
                </a:lnTo>
                <a:lnTo>
                  <a:pt x="91234" y="333936"/>
                </a:lnTo>
                <a:close/>
              </a:path>
              <a:path w="1226820" h="461645">
                <a:moveTo>
                  <a:pt x="41141" y="412413"/>
                </a:moveTo>
                <a:lnTo>
                  <a:pt x="12589" y="422391"/>
                </a:lnTo>
                <a:lnTo>
                  <a:pt x="17985" y="437998"/>
                </a:lnTo>
                <a:lnTo>
                  <a:pt x="24883" y="435587"/>
                </a:lnTo>
                <a:lnTo>
                  <a:pt x="21418" y="435587"/>
                </a:lnTo>
                <a:lnTo>
                  <a:pt x="16840" y="422094"/>
                </a:lnTo>
                <a:lnTo>
                  <a:pt x="32902" y="422094"/>
                </a:lnTo>
                <a:lnTo>
                  <a:pt x="41141" y="412413"/>
                </a:lnTo>
                <a:close/>
              </a:path>
              <a:path w="1226820" h="461645">
                <a:moveTo>
                  <a:pt x="46547" y="428015"/>
                </a:moveTo>
                <a:lnTo>
                  <a:pt x="17985" y="437998"/>
                </a:lnTo>
                <a:lnTo>
                  <a:pt x="96636" y="437998"/>
                </a:lnTo>
                <a:lnTo>
                  <a:pt x="46547" y="428015"/>
                </a:lnTo>
                <a:close/>
              </a:path>
              <a:path w="1226820" h="461645">
                <a:moveTo>
                  <a:pt x="16840" y="422094"/>
                </a:moveTo>
                <a:lnTo>
                  <a:pt x="21418" y="435587"/>
                </a:lnTo>
                <a:lnTo>
                  <a:pt x="30572" y="424831"/>
                </a:lnTo>
                <a:lnTo>
                  <a:pt x="16840" y="422094"/>
                </a:lnTo>
                <a:close/>
              </a:path>
              <a:path w="1226820" h="461645">
                <a:moveTo>
                  <a:pt x="30572" y="424831"/>
                </a:moveTo>
                <a:lnTo>
                  <a:pt x="21418" y="435587"/>
                </a:lnTo>
                <a:lnTo>
                  <a:pt x="24883" y="435587"/>
                </a:lnTo>
                <a:lnTo>
                  <a:pt x="46547" y="428015"/>
                </a:lnTo>
                <a:lnTo>
                  <a:pt x="30572" y="424831"/>
                </a:lnTo>
                <a:close/>
              </a:path>
              <a:path w="1226820" h="461645">
                <a:moveTo>
                  <a:pt x="1221198" y="0"/>
                </a:moveTo>
                <a:lnTo>
                  <a:pt x="41141" y="412413"/>
                </a:lnTo>
                <a:lnTo>
                  <a:pt x="30572" y="424831"/>
                </a:lnTo>
                <a:lnTo>
                  <a:pt x="46547" y="428015"/>
                </a:lnTo>
                <a:lnTo>
                  <a:pt x="1226430" y="15606"/>
                </a:lnTo>
                <a:lnTo>
                  <a:pt x="1221198" y="0"/>
                </a:lnTo>
                <a:close/>
              </a:path>
              <a:path w="1226820" h="461645">
                <a:moveTo>
                  <a:pt x="32902" y="422094"/>
                </a:moveTo>
                <a:lnTo>
                  <a:pt x="16840" y="422094"/>
                </a:lnTo>
                <a:lnTo>
                  <a:pt x="30572" y="424831"/>
                </a:lnTo>
                <a:lnTo>
                  <a:pt x="32902" y="422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27943" y="2583284"/>
            <a:ext cx="117010" cy="1558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62477" y="4284891"/>
            <a:ext cx="182542" cy="1270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34193" y="4205571"/>
            <a:ext cx="4049395" cy="1270"/>
          </a:xfrm>
          <a:custGeom>
            <a:avLst/>
            <a:gdLst/>
            <a:ahLst/>
            <a:cxnLst/>
            <a:rect l="l" t="t" r="r" b="b"/>
            <a:pathLst>
              <a:path w="4049395" h="1270">
                <a:moveTo>
                  <a:pt x="0" y="825"/>
                </a:moveTo>
                <a:lnTo>
                  <a:pt x="4049133" y="0"/>
                </a:lnTo>
              </a:path>
            </a:pathLst>
          </a:custGeom>
          <a:ln w="37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72042" y="3391183"/>
            <a:ext cx="145669" cy="1558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50600" y="3540061"/>
            <a:ext cx="0" cy="389890"/>
          </a:xfrm>
          <a:custGeom>
            <a:avLst/>
            <a:gdLst/>
            <a:ahLst/>
            <a:cxnLst/>
            <a:rect l="l" t="t" r="r" b="b"/>
            <a:pathLst>
              <a:path w="0" h="389889">
                <a:moveTo>
                  <a:pt x="0" y="0"/>
                </a:moveTo>
                <a:lnTo>
                  <a:pt x="0" y="389708"/>
                </a:lnTo>
              </a:path>
            </a:pathLst>
          </a:custGeom>
          <a:ln w="367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456849" y="3644932"/>
            <a:ext cx="405130" cy="0"/>
          </a:xfrm>
          <a:custGeom>
            <a:avLst/>
            <a:gdLst/>
            <a:ahLst/>
            <a:cxnLst/>
            <a:rect l="l" t="t" r="r" b="b"/>
            <a:pathLst>
              <a:path w="405129" h="0">
                <a:moveTo>
                  <a:pt x="404668" y="0"/>
                </a:moveTo>
                <a:lnTo>
                  <a:pt x="0" y="0"/>
                </a:lnTo>
              </a:path>
            </a:pathLst>
          </a:custGeom>
          <a:ln w="37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456849" y="3921511"/>
            <a:ext cx="197485" cy="284480"/>
          </a:xfrm>
          <a:custGeom>
            <a:avLst/>
            <a:gdLst/>
            <a:ahLst/>
            <a:cxnLst/>
            <a:rect l="l" t="t" r="r" b="b"/>
            <a:pathLst>
              <a:path w="197485" h="284479">
                <a:moveTo>
                  <a:pt x="197020" y="0"/>
                </a:moveTo>
                <a:lnTo>
                  <a:pt x="0" y="284060"/>
                </a:lnTo>
              </a:path>
            </a:pathLst>
          </a:custGeom>
          <a:ln w="36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654687" y="3921511"/>
            <a:ext cx="207010" cy="284480"/>
          </a:xfrm>
          <a:custGeom>
            <a:avLst/>
            <a:gdLst/>
            <a:ahLst/>
            <a:cxnLst/>
            <a:rect l="l" t="t" r="r" b="b"/>
            <a:pathLst>
              <a:path w="207010" h="284479">
                <a:moveTo>
                  <a:pt x="0" y="0"/>
                </a:moveTo>
                <a:lnTo>
                  <a:pt x="206830" y="284060"/>
                </a:lnTo>
              </a:path>
            </a:pathLst>
          </a:custGeom>
          <a:ln w="369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82109" y="3407609"/>
            <a:ext cx="0" cy="798195"/>
          </a:xfrm>
          <a:custGeom>
            <a:avLst/>
            <a:gdLst/>
            <a:ahLst/>
            <a:cxnLst/>
            <a:rect l="l" t="t" r="r" b="b"/>
            <a:pathLst>
              <a:path w="0" h="798195">
                <a:moveTo>
                  <a:pt x="0" y="0"/>
                </a:moveTo>
                <a:lnTo>
                  <a:pt x="0" y="797731"/>
                </a:lnTo>
              </a:path>
            </a:pathLst>
          </a:custGeom>
          <a:ln w="24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332404" y="3445099"/>
            <a:ext cx="0" cy="722630"/>
          </a:xfrm>
          <a:custGeom>
            <a:avLst/>
            <a:gdLst/>
            <a:ahLst/>
            <a:cxnLst/>
            <a:rect l="l" t="t" r="r" b="b"/>
            <a:pathLst>
              <a:path w="0" h="722629">
                <a:moveTo>
                  <a:pt x="0" y="0"/>
                </a:moveTo>
                <a:lnTo>
                  <a:pt x="0" y="722488"/>
                </a:lnTo>
              </a:path>
            </a:pathLst>
          </a:custGeom>
          <a:ln w="24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69636" y="4587897"/>
            <a:ext cx="0" cy="199390"/>
          </a:xfrm>
          <a:custGeom>
            <a:avLst/>
            <a:gdLst/>
            <a:ahLst/>
            <a:cxnLst/>
            <a:rect l="l" t="t" r="r" b="b"/>
            <a:pathLst>
              <a:path w="0" h="199389">
                <a:moveTo>
                  <a:pt x="0" y="0"/>
                </a:moveTo>
                <a:lnTo>
                  <a:pt x="0" y="199007"/>
                </a:lnTo>
              </a:path>
            </a:pathLst>
          </a:custGeom>
          <a:ln w="367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69636" y="4701852"/>
            <a:ext cx="1892935" cy="9525"/>
          </a:xfrm>
          <a:custGeom>
            <a:avLst/>
            <a:gdLst/>
            <a:ahLst/>
            <a:cxnLst/>
            <a:rect l="l" t="t" r="r" b="b"/>
            <a:pathLst>
              <a:path w="1892935" h="9525">
                <a:moveTo>
                  <a:pt x="0" y="0"/>
                </a:moveTo>
                <a:lnTo>
                  <a:pt x="1892538" y="9083"/>
                </a:lnTo>
              </a:path>
            </a:pathLst>
          </a:custGeom>
          <a:ln w="37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053183" y="4701852"/>
            <a:ext cx="1647825" cy="9525"/>
          </a:xfrm>
          <a:custGeom>
            <a:avLst/>
            <a:gdLst/>
            <a:ahLst/>
            <a:cxnLst/>
            <a:rect l="l" t="t" r="r" b="b"/>
            <a:pathLst>
              <a:path w="1647825" h="9525">
                <a:moveTo>
                  <a:pt x="0" y="9083"/>
                </a:moveTo>
                <a:lnTo>
                  <a:pt x="1647285" y="0"/>
                </a:lnTo>
              </a:path>
            </a:pathLst>
          </a:custGeom>
          <a:ln w="371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698833" y="4585420"/>
            <a:ext cx="0" cy="199390"/>
          </a:xfrm>
          <a:custGeom>
            <a:avLst/>
            <a:gdLst/>
            <a:ahLst/>
            <a:cxnLst/>
            <a:rect l="l" t="t" r="r" b="b"/>
            <a:pathLst>
              <a:path w="0" h="199389">
                <a:moveTo>
                  <a:pt x="0" y="0"/>
                </a:moveTo>
                <a:lnTo>
                  <a:pt x="0" y="199007"/>
                </a:lnTo>
              </a:path>
            </a:pathLst>
          </a:custGeom>
          <a:ln w="367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71364" y="4618548"/>
            <a:ext cx="156279" cy="1831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87488" y="3603859"/>
            <a:ext cx="329620" cy="348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92510" y="3582042"/>
            <a:ext cx="134620" cy="3041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800" spc="5" b="1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911039" y="3603859"/>
            <a:ext cx="537595" cy="34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7068218" y="3492860"/>
            <a:ext cx="217804" cy="304165"/>
          </a:xfrm>
          <a:prstGeom prst="rect">
            <a:avLst/>
          </a:prstGeom>
        </p:spPr>
        <p:txBody>
          <a:bodyPr wrap="square" lIns="0" tIns="244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25"/>
              </a:spcBef>
            </a:pPr>
            <a:r>
              <a:rPr dirty="0" baseline="-20061" sz="2700" spc="982">
                <a:latin typeface="Cambria Math"/>
                <a:cs typeface="Cambria Math"/>
              </a:rPr>
              <a:t> </a:t>
            </a:r>
            <a:r>
              <a:rPr dirty="0" sz="1300" spc="17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625971" y="4935640"/>
            <a:ext cx="490506" cy="3686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731320" y="4907482"/>
            <a:ext cx="114935" cy="3041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800" b="1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576226" y="4935640"/>
            <a:ext cx="517975" cy="36861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731116" y="4825831"/>
            <a:ext cx="199390" cy="304165"/>
          </a:xfrm>
          <a:prstGeom prst="rect">
            <a:avLst/>
          </a:prstGeom>
        </p:spPr>
        <p:txBody>
          <a:bodyPr wrap="square" lIns="0" tIns="244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25"/>
              </a:spcBef>
            </a:pPr>
            <a:r>
              <a:rPr dirty="0" baseline="-20061" sz="2700" spc="765">
                <a:latin typeface="Cambria Math"/>
                <a:cs typeface="Cambria Math"/>
              </a:rPr>
              <a:t> </a:t>
            </a:r>
            <a:r>
              <a:rPr dirty="0" sz="1300" spc="17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071168" y="2565006"/>
            <a:ext cx="140970" cy="152400"/>
          </a:xfrm>
          <a:custGeom>
            <a:avLst/>
            <a:gdLst/>
            <a:ahLst/>
            <a:cxnLst/>
            <a:rect l="l" t="t" r="r" b="b"/>
            <a:pathLst>
              <a:path w="140970" h="152400">
                <a:moveTo>
                  <a:pt x="0" y="151939"/>
                </a:moveTo>
                <a:lnTo>
                  <a:pt x="140611" y="0"/>
                </a:lnTo>
              </a:path>
            </a:pathLst>
          </a:custGeom>
          <a:ln w="12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61358" y="2816862"/>
            <a:ext cx="140970" cy="152400"/>
          </a:xfrm>
          <a:custGeom>
            <a:avLst/>
            <a:gdLst/>
            <a:ahLst/>
            <a:cxnLst/>
            <a:rect l="l" t="t" r="r" b="b"/>
            <a:pathLst>
              <a:path w="140970" h="152400">
                <a:moveTo>
                  <a:pt x="0" y="151939"/>
                </a:moveTo>
                <a:lnTo>
                  <a:pt x="140611" y="0"/>
                </a:lnTo>
              </a:path>
            </a:pathLst>
          </a:custGeom>
          <a:ln w="12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070350" y="3035853"/>
            <a:ext cx="140970" cy="152400"/>
          </a:xfrm>
          <a:custGeom>
            <a:avLst/>
            <a:gdLst/>
            <a:ahLst/>
            <a:cxnLst/>
            <a:rect l="l" t="t" r="r" b="b"/>
            <a:pathLst>
              <a:path w="140970" h="152400">
                <a:moveTo>
                  <a:pt x="0" y="151939"/>
                </a:moveTo>
                <a:lnTo>
                  <a:pt x="140611" y="0"/>
                </a:lnTo>
              </a:path>
            </a:pathLst>
          </a:custGeom>
          <a:ln w="12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071985" y="3776392"/>
            <a:ext cx="130810" cy="152400"/>
          </a:xfrm>
          <a:custGeom>
            <a:avLst/>
            <a:gdLst/>
            <a:ahLst/>
            <a:cxnLst/>
            <a:rect l="l" t="t" r="r" b="b"/>
            <a:pathLst>
              <a:path w="130810" h="152400">
                <a:moveTo>
                  <a:pt x="0" y="151939"/>
                </a:moveTo>
                <a:lnTo>
                  <a:pt x="130801" y="0"/>
                </a:lnTo>
              </a:path>
            </a:pathLst>
          </a:custGeom>
          <a:ln w="123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076891" y="4048892"/>
            <a:ext cx="140970" cy="152400"/>
          </a:xfrm>
          <a:custGeom>
            <a:avLst/>
            <a:gdLst/>
            <a:ahLst/>
            <a:cxnLst/>
            <a:rect l="l" t="t" r="r" b="b"/>
            <a:pathLst>
              <a:path w="140970" h="152400">
                <a:moveTo>
                  <a:pt x="0" y="151939"/>
                </a:moveTo>
                <a:lnTo>
                  <a:pt x="140611" y="0"/>
                </a:lnTo>
              </a:path>
            </a:pathLst>
          </a:custGeom>
          <a:ln w="12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076073" y="4306314"/>
            <a:ext cx="140970" cy="152400"/>
          </a:xfrm>
          <a:custGeom>
            <a:avLst/>
            <a:gdLst/>
            <a:ahLst/>
            <a:cxnLst/>
            <a:rect l="l" t="t" r="r" b="b"/>
            <a:pathLst>
              <a:path w="140970" h="152400">
                <a:moveTo>
                  <a:pt x="0" y="151939"/>
                </a:moveTo>
                <a:lnTo>
                  <a:pt x="140611" y="0"/>
                </a:lnTo>
              </a:path>
            </a:pathLst>
          </a:custGeom>
          <a:ln w="12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053183" y="3065580"/>
            <a:ext cx="1535430" cy="476250"/>
          </a:xfrm>
          <a:custGeom>
            <a:avLst/>
            <a:gdLst/>
            <a:ahLst/>
            <a:cxnLst/>
            <a:rect l="l" t="t" r="r" b="b"/>
            <a:pathLst>
              <a:path w="1535429" h="476250">
                <a:moveTo>
                  <a:pt x="0" y="0"/>
                </a:moveTo>
                <a:lnTo>
                  <a:pt x="1535286" y="475636"/>
                </a:lnTo>
              </a:path>
            </a:pathLst>
          </a:custGeom>
          <a:ln w="123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053183" y="3531803"/>
            <a:ext cx="1535430" cy="389255"/>
          </a:xfrm>
          <a:custGeom>
            <a:avLst/>
            <a:gdLst/>
            <a:ahLst/>
            <a:cxnLst/>
            <a:rect l="l" t="t" r="r" b="b"/>
            <a:pathLst>
              <a:path w="1535429" h="389254">
                <a:moveTo>
                  <a:pt x="0" y="388882"/>
                </a:moveTo>
                <a:lnTo>
                  <a:pt x="1535286" y="0"/>
                </a:lnTo>
              </a:path>
            </a:pathLst>
          </a:custGeom>
          <a:ln w="12378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060540" y="3545841"/>
            <a:ext cx="130810" cy="152400"/>
          </a:xfrm>
          <a:custGeom>
            <a:avLst/>
            <a:gdLst/>
            <a:ahLst/>
            <a:cxnLst/>
            <a:rect l="l" t="t" r="r" b="b"/>
            <a:pathLst>
              <a:path w="130810" h="152400">
                <a:moveTo>
                  <a:pt x="0" y="151939"/>
                </a:moveTo>
                <a:lnTo>
                  <a:pt x="130801" y="0"/>
                </a:lnTo>
              </a:path>
            </a:pathLst>
          </a:custGeom>
          <a:ln w="123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070350" y="3298609"/>
            <a:ext cx="130810" cy="152400"/>
          </a:xfrm>
          <a:custGeom>
            <a:avLst/>
            <a:gdLst/>
            <a:ahLst/>
            <a:cxnLst/>
            <a:rect l="l" t="t" r="r" b="b"/>
            <a:pathLst>
              <a:path w="130810" h="152400">
                <a:moveTo>
                  <a:pt x="0" y="151939"/>
                </a:moveTo>
                <a:lnTo>
                  <a:pt x="130801" y="0"/>
                </a:lnTo>
              </a:path>
            </a:pathLst>
          </a:custGeom>
          <a:ln w="123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912602" y="5347426"/>
            <a:ext cx="50355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80">
                <a:latin typeface="Cambria Math"/>
                <a:cs typeface="Cambria Math"/>
              </a:rPr>
              <a:t>𝑠 </a:t>
            </a:r>
            <a:r>
              <a:rPr dirty="0" sz="1700" spc="-130">
                <a:latin typeface="Cambria Math"/>
                <a:cs typeface="Cambria Math"/>
              </a:rPr>
              <a:t>=</a:t>
            </a:r>
            <a:r>
              <a:rPr dirty="0" sz="1700" spc="-185">
                <a:latin typeface="Cambria Math"/>
                <a:cs typeface="Cambria Math"/>
              </a:rPr>
              <a:t> </a:t>
            </a:r>
            <a:r>
              <a:rPr dirty="0" sz="1700" spc="-25">
                <a:latin typeface="Cambria Math"/>
                <a:cs typeface="Cambria Math"/>
              </a:rPr>
              <a:t>𝑠</a:t>
            </a:r>
            <a:r>
              <a:rPr dirty="0" baseline="30092" sz="1800" spc="-37">
                <a:latin typeface="Cambria Math"/>
                <a:cs typeface="Cambria Math"/>
              </a:rPr>
              <a:t>′</a:t>
            </a:r>
            <a:endParaRPr baseline="30092" sz="18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30312" y="6087814"/>
            <a:ext cx="13398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baseline="-16203" sz="1800" spc="22">
                <a:latin typeface="Cambria Math"/>
                <a:cs typeface="Cambria Math"/>
              </a:rPr>
              <a:t>y</a:t>
            </a:r>
            <a:r>
              <a:rPr dirty="0" sz="950" spc="-20">
                <a:latin typeface="Cambria Math"/>
                <a:cs typeface="Cambria Math"/>
              </a:rPr>
              <a:t>′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343012" y="6130818"/>
            <a:ext cx="162560" cy="0"/>
          </a:xfrm>
          <a:custGeom>
            <a:avLst/>
            <a:gdLst/>
            <a:ahLst/>
            <a:cxnLst/>
            <a:rect l="l" t="t" r="r" b="b"/>
            <a:pathLst>
              <a:path w="162559" h="0">
                <a:moveTo>
                  <a:pt x="0" y="0"/>
                </a:moveTo>
                <a:lnTo>
                  <a:pt x="162314" y="0"/>
                </a:lnTo>
              </a:path>
            </a:pathLst>
          </a:custGeom>
          <a:ln w="149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912602" y="5960612"/>
            <a:ext cx="965200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 spc="-145">
                <a:latin typeface="Cambria Math"/>
                <a:cs typeface="Cambria Math"/>
              </a:rPr>
              <a:t>𝑚 </a:t>
            </a:r>
            <a:r>
              <a:rPr dirty="0" sz="1700" spc="-130">
                <a:latin typeface="Cambria Math"/>
                <a:cs typeface="Cambria Math"/>
              </a:rPr>
              <a:t>= </a:t>
            </a:r>
            <a:r>
              <a:rPr dirty="0" baseline="46296" sz="1800" spc="-89">
                <a:latin typeface="Cambria Math"/>
                <a:cs typeface="Cambria Math"/>
              </a:rPr>
              <a:t>y </a:t>
            </a:r>
            <a:r>
              <a:rPr dirty="0" sz="1700" spc="-130">
                <a:latin typeface="Cambria Math"/>
                <a:cs typeface="Cambria Math"/>
              </a:rPr>
              <a:t>=</a:t>
            </a:r>
            <a:r>
              <a:rPr dirty="0" sz="1700" spc="-45">
                <a:latin typeface="Cambria Math"/>
                <a:cs typeface="Cambria Math"/>
              </a:rPr>
              <a:t> </a:t>
            </a:r>
            <a:r>
              <a:rPr dirty="0" sz="1700" spc="-95">
                <a:latin typeface="Cambria Math"/>
                <a:cs typeface="Cambria Math"/>
              </a:rPr>
              <a:t>1</a:t>
            </a:r>
            <a:endParaRPr sz="17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19602" y="6092190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60266" y="6092190"/>
            <a:ext cx="696595" cy="0"/>
          </a:xfrm>
          <a:custGeom>
            <a:avLst/>
            <a:gdLst/>
            <a:ahLst/>
            <a:cxnLst/>
            <a:rect l="l" t="t" r="r" b="b"/>
            <a:pathLst>
              <a:path w="696595" h="0">
                <a:moveTo>
                  <a:pt x="0" y="0"/>
                </a:moveTo>
                <a:lnTo>
                  <a:pt x="696467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8267" y="1529942"/>
            <a:ext cx="8703310" cy="489585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5">
                <a:latin typeface="Calibri"/>
                <a:cs typeface="Calibri"/>
              </a:rPr>
              <a:t>Refraction:-</a:t>
            </a:r>
            <a:endParaRPr sz="2700">
              <a:latin typeface="Calibri"/>
              <a:cs typeface="Calibri"/>
            </a:endParaRPr>
          </a:p>
          <a:p>
            <a:pPr algn="just" marL="355600" marR="571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When a </a:t>
            </a:r>
            <a:r>
              <a:rPr dirty="0" sz="2700" spc="-45">
                <a:latin typeface="Calibri"/>
                <a:cs typeface="Calibri"/>
              </a:rPr>
              <a:t>ray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5">
                <a:latin typeface="Calibri"/>
                <a:cs typeface="Calibri"/>
              </a:rPr>
              <a:t>light </a:t>
            </a:r>
            <a:r>
              <a:rPr dirty="0" sz="2700" spc="-10">
                <a:latin typeface="Calibri"/>
                <a:cs typeface="Calibri"/>
              </a:rPr>
              <a:t>falls </a:t>
            </a:r>
            <a:r>
              <a:rPr dirty="0" sz="2700">
                <a:latin typeface="Calibri"/>
                <a:cs typeface="Calibri"/>
              </a:rPr>
              <a:t>on the </a:t>
            </a:r>
            <a:r>
              <a:rPr dirty="0" sz="2700" spc="-5">
                <a:latin typeface="Calibri"/>
                <a:cs typeface="Calibri"/>
              </a:rPr>
              <a:t>boundary </a:t>
            </a:r>
            <a:r>
              <a:rPr dirty="0" sz="2700" spc="-15">
                <a:latin typeface="Calibri"/>
                <a:cs typeface="Calibri"/>
              </a:rPr>
              <a:t>separating </a:t>
            </a:r>
            <a:r>
              <a:rPr dirty="0" sz="2700">
                <a:latin typeface="Calibri"/>
                <a:cs typeface="Calibri"/>
              </a:rPr>
              <a:t>the  </a:t>
            </a:r>
            <a:r>
              <a:rPr dirty="0" sz="2700" spc="-10">
                <a:latin typeface="Calibri"/>
                <a:cs typeface="Calibri"/>
              </a:rPr>
              <a:t>two media, </a:t>
            </a:r>
            <a:r>
              <a:rPr dirty="0" sz="2700" spc="-15">
                <a:latin typeface="Calibri"/>
                <a:cs typeface="Calibri"/>
              </a:rPr>
              <a:t>there </a:t>
            </a:r>
            <a:r>
              <a:rPr dirty="0" sz="2700" spc="-5">
                <a:latin typeface="Calibri"/>
                <a:cs typeface="Calibri"/>
              </a:rPr>
              <a:t>is </a:t>
            </a:r>
            <a:r>
              <a:rPr dirty="0" sz="2700">
                <a:latin typeface="Calibri"/>
                <a:cs typeface="Calibri"/>
              </a:rPr>
              <a:t>a </a:t>
            </a:r>
            <a:r>
              <a:rPr dirty="0" sz="2700" spc="-10">
                <a:latin typeface="Calibri"/>
                <a:cs typeface="Calibri"/>
              </a:rPr>
              <a:t>change </a:t>
            </a:r>
            <a:r>
              <a:rPr dirty="0" sz="2700">
                <a:latin typeface="Calibri"/>
                <a:cs typeface="Calibri"/>
              </a:rPr>
              <a:t>in </a:t>
            </a:r>
            <a:r>
              <a:rPr dirty="0" sz="2700" spc="-10">
                <a:latin typeface="Calibri"/>
                <a:cs typeface="Calibri"/>
              </a:rPr>
              <a:t>direction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80">
                <a:latin typeface="Calibri"/>
                <a:cs typeface="Calibri"/>
              </a:rPr>
              <a:t>ray. </a:t>
            </a:r>
            <a:r>
              <a:rPr dirty="0" sz="2700" spc="-5">
                <a:latin typeface="Calibri"/>
                <a:cs typeface="Calibri"/>
              </a:rPr>
              <a:t>This  phenomenon </a:t>
            </a:r>
            <a:r>
              <a:rPr dirty="0" sz="2700">
                <a:latin typeface="Calibri"/>
                <a:cs typeface="Calibri"/>
              </a:rPr>
              <a:t>is </a:t>
            </a:r>
            <a:r>
              <a:rPr dirty="0" sz="2700" spc="-5">
                <a:latin typeface="Calibri"/>
                <a:cs typeface="Calibri"/>
              </a:rPr>
              <a:t>called</a:t>
            </a:r>
            <a:r>
              <a:rPr dirty="0" sz="2700" spc="-50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refraction.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 spc="-15">
                <a:latin typeface="Calibri"/>
                <a:cs typeface="Calibri"/>
              </a:rPr>
              <a:t>Laws </a:t>
            </a:r>
            <a:r>
              <a:rPr dirty="0" sz="2700">
                <a:latin typeface="Calibri"/>
                <a:cs typeface="Calibri"/>
              </a:rPr>
              <a:t>of</a:t>
            </a:r>
            <a:r>
              <a:rPr dirty="0" sz="2700" spc="-10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Refraction:</a:t>
            </a:r>
            <a:endParaRPr sz="2700">
              <a:latin typeface="Calibri"/>
              <a:cs typeface="Calibri"/>
            </a:endParaRPr>
          </a:p>
          <a:p>
            <a:pPr algn="just"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 spc="-10">
                <a:latin typeface="Calibri"/>
                <a:cs typeface="Calibri"/>
              </a:rPr>
              <a:t>(1)The incident </a:t>
            </a:r>
            <a:r>
              <a:rPr dirty="0" sz="2700" spc="-85">
                <a:latin typeface="Calibri"/>
                <a:cs typeface="Calibri"/>
              </a:rPr>
              <a:t>ray, </a:t>
            </a:r>
            <a:r>
              <a:rPr dirty="0" sz="2700">
                <a:latin typeface="Calibri"/>
                <a:cs typeface="Calibri"/>
              </a:rPr>
              <a:t>the </a:t>
            </a:r>
            <a:r>
              <a:rPr dirty="0" sz="2700" spc="-25">
                <a:latin typeface="Calibri"/>
                <a:cs typeface="Calibri"/>
              </a:rPr>
              <a:t>refracted </a:t>
            </a:r>
            <a:r>
              <a:rPr dirty="0" sz="2700" spc="-40">
                <a:latin typeface="Calibri"/>
                <a:cs typeface="Calibri"/>
              </a:rPr>
              <a:t>ray </a:t>
            </a:r>
            <a:r>
              <a:rPr dirty="0" sz="2700" spc="-5">
                <a:latin typeface="Calibri"/>
                <a:cs typeface="Calibri"/>
              </a:rPr>
              <a:t>and normal </a:t>
            </a:r>
            <a:r>
              <a:rPr dirty="0" sz="2700" spc="-15">
                <a:latin typeface="Calibri"/>
                <a:cs typeface="Calibri"/>
              </a:rPr>
              <a:t>to </a:t>
            </a:r>
            <a:r>
              <a:rPr dirty="0" sz="2700" spc="-10">
                <a:latin typeface="Calibri"/>
                <a:cs typeface="Calibri"/>
              </a:rPr>
              <a:t>the  surface </a:t>
            </a:r>
            <a:r>
              <a:rPr dirty="0" sz="2700" spc="-15">
                <a:latin typeface="Calibri"/>
                <a:cs typeface="Calibri"/>
              </a:rPr>
              <a:t>separating </a:t>
            </a:r>
            <a:r>
              <a:rPr dirty="0" sz="2700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two </a:t>
            </a:r>
            <a:r>
              <a:rPr dirty="0" sz="2700">
                <a:latin typeface="Calibri"/>
                <a:cs typeface="Calibri"/>
              </a:rPr>
              <a:t>media all lie in the </a:t>
            </a:r>
            <a:r>
              <a:rPr dirty="0" sz="2700" spc="-5">
                <a:latin typeface="Calibri"/>
                <a:cs typeface="Calibri"/>
              </a:rPr>
              <a:t>same</a:t>
            </a:r>
            <a:r>
              <a:rPr dirty="0" sz="2700" spc="-12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plane.</a:t>
            </a:r>
            <a:endParaRPr sz="2700">
              <a:latin typeface="Calibri"/>
              <a:cs typeface="Calibri"/>
            </a:endParaRPr>
          </a:p>
          <a:p>
            <a:pPr algn="just" marL="355600" marR="5080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700" spc="-5">
                <a:latin typeface="Calibri"/>
                <a:cs typeface="Calibri"/>
              </a:rPr>
              <a:t>(2) </a:t>
            </a:r>
            <a:r>
              <a:rPr dirty="0" sz="2700" spc="-30">
                <a:latin typeface="Calibri"/>
                <a:cs typeface="Calibri"/>
              </a:rPr>
              <a:t>Snell’s </a:t>
            </a:r>
            <a:r>
              <a:rPr dirty="0" sz="2700" spc="-10">
                <a:latin typeface="Calibri"/>
                <a:cs typeface="Calibri"/>
              </a:rPr>
              <a:t>Law: </a:t>
            </a:r>
            <a:r>
              <a:rPr dirty="0" sz="2700" spc="-20">
                <a:latin typeface="Calibri"/>
                <a:cs typeface="Calibri"/>
              </a:rPr>
              <a:t>For </a:t>
            </a:r>
            <a:r>
              <a:rPr dirty="0" sz="2700" spc="-15">
                <a:latin typeface="Calibri"/>
                <a:cs typeface="Calibri"/>
              </a:rPr>
              <a:t>two </a:t>
            </a:r>
            <a:r>
              <a:rPr dirty="0" sz="2700" spc="-5">
                <a:latin typeface="Calibri"/>
                <a:cs typeface="Calibri"/>
              </a:rPr>
              <a:t>media, </a:t>
            </a:r>
            <a:r>
              <a:rPr dirty="0" sz="2700">
                <a:latin typeface="Calibri"/>
                <a:cs typeface="Calibri"/>
              </a:rPr>
              <a:t>the </a:t>
            </a:r>
            <a:r>
              <a:rPr dirty="0" sz="2700" spc="-25">
                <a:latin typeface="Calibri"/>
                <a:cs typeface="Calibri"/>
              </a:rPr>
              <a:t>ratio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10">
                <a:latin typeface="Calibri"/>
                <a:cs typeface="Calibri"/>
              </a:rPr>
              <a:t>sine </a:t>
            </a:r>
            <a:r>
              <a:rPr dirty="0" sz="2700" spc="-5">
                <a:latin typeface="Calibri"/>
                <a:cs typeface="Calibri"/>
              </a:rPr>
              <a:t>of </a:t>
            </a:r>
            <a:r>
              <a:rPr dirty="0" sz="2700">
                <a:latin typeface="Calibri"/>
                <a:cs typeface="Calibri"/>
              </a:rPr>
              <a:t>angle of  </a:t>
            </a:r>
            <a:r>
              <a:rPr dirty="0" sz="2700" spc="-5">
                <a:latin typeface="Calibri"/>
                <a:cs typeface="Calibri"/>
              </a:rPr>
              <a:t>incidence </a:t>
            </a:r>
            <a:r>
              <a:rPr dirty="0" sz="2700" spc="-25">
                <a:latin typeface="Calibri"/>
                <a:cs typeface="Calibri"/>
              </a:rPr>
              <a:t>to </a:t>
            </a:r>
            <a:r>
              <a:rPr dirty="0" sz="2700">
                <a:latin typeface="Calibri"/>
                <a:cs typeface="Calibri"/>
              </a:rPr>
              <a:t>the </a:t>
            </a:r>
            <a:r>
              <a:rPr dirty="0" sz="2700" spc="-10">
                <a:latin typeface="Calibri"/>
                <a:cs typeface="Calibri"/>
              </a:rPr>
              <a:t>sine </a:t>
            </a:r>
            <a:r>
              <a:rPr dirty="0" sz="2700">
                <a:latin typeface="Calibri"/>
                <a:cs typeface="Calibri"/>
              </a:rPr>
              <a:t>of the angle of </a:t>
            </a:r>
            <a:r>
              <a:rPr dirty="0" sz="2700" spc="-20">
                <a:latin typeface="Calibri"/>
                <a:cs typeface="Calibri"/>
              </a:rPr>
              <a:t>refraction </a:t>
            </a:r>
            <a:r>
              <a:rPr dirty="0" sz="2700">
                <a:latin typeface="Calibri"/>
                <a:cs typeface="Calibri"/>
              </a:rPr>
              <a:t>is </a:t>
            </a:r>
            <a:r>
              <a:rPr dirty="0" sz="2700" spc="-20">
                <a:latin typeface="Calibri"/>
                <a:cs typeface="Calibri"/>
              </a:rPr>
              <a:t>constant  </a:t>
            </a:r>
            <a:r>
              <a:rPr dirty="0" sz="2700" spc="-25">
                <a:latin typeface="Calibri"/>
                <a:cs typeface="Calibri"/>
              </a:rPr>
              <a:t>for </a:t>
            </a:r>
            <a:r>
              <a:rPr dirty="0" sz="2700">
                <a:latin typeface="Calibri"/>
                <a:cs typeface="Calibri"/>
              </a:rPr>
              <a:t>a </a:t>
            </a:r>
            <a:r>
              <a:rPr dirty="0" sz="2700" spc="-5">
                <a:latin typeface="Calibri"/>
                <a:cs typeface="Calibri"/>
              </a:rPr>
              <a:t>beam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5">
                <a:latin typeface="Calibri"/>
                <a:cs typeface="Calibri"/>
              </a:rPr>
              <a:t>particular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-15">
                <a:latin typeface="Calibri"/>
                <a:cs typeface="Calibri"/>
              </a:rPr>
              <a:t>wavelength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ts val="2675"/>
              </a:lnSpc>
              <a:spcBef>
                <a:spcPts val="1435"/>
              </a:spcBef>
              <a:buFont typeface="Arial"/>
              <a:buChar char="•"/>
              <a:tabLst>
                <a:tab pos="354965" algn="l"/>
                <a:tab pos="355600" algn="l"/>
                <a:tab pos="2661285" algn="l"/>
              </a:tabLst>
            </a:pPr>
            <a:r>
              <a:rPr dirty="0" sz="2700" spc="30">
                <a:latin typeface="Cambria Math"/>
                <a:cs typeface="Cambria Math"/>
              </a:rPr>
              <a:t>𝑠𝑛𝑒𝑙𝑙</a:t>
            </a:r>
            <a:r>
              <a:rPr dirty="0" baseline="20576" sz="4050" spc="44">
                <a:latin typeface="Cambria Math"/>
                <a:cs typeface="Cambria Math"/>
              </a:rPr>
              <a:t> </a:t>
            </a:r>
            <a:r>
              <a:rPr dirty="0" sz="2700">
                <a:latin typeface="Cambria Math"/>
                <a:cs typeface="Cambria Math"/>
              </a:rPr>
              <a:t>𝑠</a:t>
            </a:r>
            <a:r>
              <a:rPr dirty="0" sz="2700" spc="245">
                <a:latin typeface="Cambria Math"/>
                <a:cs typeface="Cambria Math"/>
              </a:rPr>
              <a:t> </a:t>
            </a:r>
            <a:r>
              <a:rPr dirty="0" sz="2700">
                <a:latin typeface="Cambria Math"/>
                <a:cs typeface="Cambria Math"/>
              </a:rPr>
              <a:t>𝑙𝑎𝑤</a:t>
            </a:r>
            <a:r>
              <a:rPr dirty="0" sz="2700" spc="85">
                <a:latin typeface="Cambria Math"/>
                <a:cs typeface="Cambria Math"/>
              </a:rPr>
              <a:t> </a:t>
            </a:r>
            <a:r>
              <a:rPr dirty="0" sz="2700" spc="-5">
                <a:latin typeface="Cambria Math"/>
                <a:cs typeface="Cambria Math"/>
              </a:rPr>
              <a:t>𝑖𝑠	</a:t>
            </a:r>
            <a:r>
              <a:rPr dirty="0" baseline="45584" sz="2925" spc="179">
                <a:latin typeface="Cambria Math"/>
                <a:cs typeface="Cambria Math"/>
              </a:rPr>
              <a:t>𝑛</a:t>
            </a:r>
            <a:r>
              <a:rPr dirty="0" baseline="41666" sz="2400" spc="179">
                <a:latin typeface="Cambria Math"/>
                <a:cs typeface="Cambria Math"/>
              </a:rPr>
              <a:t>1 </a:t>
            </a:r>
            <a:r>
              <a:rPr dirty="0" sz="2700">
                <a:latin typeface="Cambria Math"/>
                <a:cs typeface="Cambria Math"/>
              </a:rPr>
              <a:t>= </a:t>
            </a:r>
            <a:r>
              <a:rPr dirty="0" baseline="45584" sz="2925" spc="172">
                <a:latin typeface="Cambria Math"/>
                <a:cs typeface="Cambria Math"/>
              </a:rPr>
              <a:t>sin </a:t>
            </a:r>
            <a:r>
              <a:rPr dirty="0" baseline="45584" sz="2925" spc="97">
                <a:latin typeface="Cambria Math"/>
                <a:cs typeface="Cambria Math"/>
              </a:rPr>
              <a:t>𝜃</a:t>
            </a:r>
            <a:r>
              <a:rPr dirty="0" baseline="41666" sz="2400" spc="97">
                <a:latin typeface="Cambria Math"/>
                <a:cs typeface="Cambria Math"/>
              </a:rPr>
              <a:t>2</a:t>
            </a:r>
            <a:r>
              <a:rPr dirty="0" sz="2700" spc="65">
                <a:latin typeface="Calibri"/>
                <a:cs typeface="Calibri"/>
              </a:rPr>
              <a:t>=</a:t>
            </a:r>
            <a:r>
              <a:rPr dirty="0" sz="2700" spc="-60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constant</a:t>
            </a:r>
            <a:endParaRPr sz="2700">
              <a:latin typeface="Calibri"/>
              <a:cs typeface="Calibri"/>
            </a:endParaRPr>
          </a:p>
          <a:p>
            <a:pPr marL="2661920">
              <a:lnSpc>
                <a:spcPts val="1775"/>
              </a:lnSpc>
              <a:tabLst>
                <a:tab pos="3402329" algn="l"/>
              </a:tabLst>
            </a:pPr>
            <a:r>
              <a:rPr dirty="0" sz="1950" spc="120">
                <a:latin typeface="Cambria Math"/>
                <a:cs typeface="Cambria Math"/>
              </a:rPr>
              <a:t>𝑛</a:t>
            </a:r>
            <a:r>
              <a:rPr dirty="0" baseline="-13888" sz="2400" spc="179">
                <a:latin typeface="Cambria Math"/>
                <a:cs typeface="Cambria Math"/>
              </a:rPr>
              <a:t>2	</a:t>
            </a:r>
            <a:r>
              <a:rPr dirty="0" sz="1950" spc="114">
                <a:latin typeface="Cambria Math"/>
                <a:cs typeface="Cambria Math"/>
              </a:rPr>
              <a:t>sin</a:t>
            </a:r>
            <a:r>
              <a:rPr dirty="0" sz="1950" spc="20">
                <a:latin typeface="Cambria Math"/>
                <a:cs typeface="Cambria Math"/>
              </a:rPr>
              <a:t> </a:t>
            </a:r>
            <a:r>
              <a:rPr dirty="0" sz="1950" spc="55">
                <a:latin typeface="Cambria Math"/>
                <a:cs typeface="Cambria Math"/>
              </a:rPr>
              <a:t>𝜃</a:t>
            </a:r>
            <a:r>
              <a:rPr dirty="0" baseline="-13888" sz="2400" spc="82">
                <a:latin typeface="Cambria Math"/>
                <a:cs typeface="Cambria Math"/>
              </a:rPr>
              <a:t>1</a:t>
            </a:r>
            <a:endParaRPr baseline="-13888"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370" y="1607642"/>
            <a:ext cx="8025130" cy="1489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20" b="1">
                <a:latin typeface="Calibri"/>
                <a:cs typeface="Calibri"/>
              </a:rPr>
              <a:t>refractive </a:t>
            </a:r>
            <a:r>
              <a:rPr dirty="0" sz="3200" spc="-10" b="1">
                <a:latin typeface="Calibri"/>
                <a:cs typeface="Calibri"/>
              </a:rPr>
              <a:t>index </a:t>
            </a:r>
            <a:r>
              <a:rPr dirty="0" sz="3200">
                <a:latin typeface="Calibri"/>
                <a:cs typeface="Calibri"/>
              </a:rPr>
              <a:t>of a medium is </a:t>
            </a:r>
            <a:r>
              <a:rPr dirty="0" sz="3200" spc="-10">
                <a:latin typeface="Calibri"/>
                <a:cs typeface="Calibri"/>
              </a:rPr>
              <a:t>defined </a:t>
            </a:r>
            <a:r>
              <a:rPr dirty="0" sz="3200">
                <a:latin typeface="Calibri"/>
                <a:cs typeface="Calibri"/>
              </a:rPr>
              <a:t>as  the </a:t>
            </a:r>
            <a:r>
              <a:rPr dirty="0" sz="3200" spc="-20">
                <a:latin typeface="Calibri"/>
                <a:cs typeface="Calibri"/>
              </a:rPr>
              <a:t>ratio </a:t>
            </a:r>
            <a:r>
              <a:rPr dirty="0" sz="3200" spc="-5">
                <a:latin typeface="Calibri"/>
                <a:cs typeface="Calibri"/>
              </a:rPr>
              <a:t>of speed of </a:t>
            </a:r>
            <a:r>
              <a:rPr dirty="0" sz="3200" spc="-10">
                <a:latin typeface="Calibri"/>
                <a:cs typeface="Calibri"/>
              </a:rPr>
              <a:t>light </a:t>
            </a: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10">
                <a:latin typeface="Calibri"/>
                <a:cs typeface="Calibri"/>
              </a:rPr>
              <a:t>vacuum </a:t>
            </a:r>
            <a:r>
              <a:rPr dirty="0" sz="3200" spc="-20">
                <a:latin typeface="Calibri"/>
                <a:cs typeface="Calibri"/>
              </a:rPr>
              <a:t>to </a:t>
            </a:r>
            <a:r>
              <a:rPr dirty="0" sz="3200">
                <a:latin typeface="Calibri"/>
                <a:cs typeface="Calibri"/>
              </a:rPr>
              <a:t>the  </a:t>
            </a:r>
            <a:r>
              <a:rPr dirty="0" sz="3200" spc="-5">
                <a:latin typeface="Calibri"/>
                <a:cs typeface="Calibri"/>
              </a:rPr>
              <a:t>speed of light </a:t>
            </a: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5">
                <a:latin typeface="Calibri"/>
                <a:cs typeface="Calibri"/>
              </a:rPr>
              <a:t>medium.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246" y="3670172"/>
            <a:ext cx="19685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160">
                <a:latin typeface="Cambria Math"/>
                <a:cs typeface="Cambria Math"/>
              </a:rPr>
              <a:t>v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99438" y="3659885"/>
            <a:ext cx="172720" cy="0"/>
          </a:xfrm>
          <a:custGeom>
            <a:avLst/>
            <a:gdLst/>
            <a:ahLst/>
            <a:cxnLst/>
            <a:rect l="l" t="t" r="r" b="b"/>
            <a:pathLst>
              <a:path w="172719" h="0">
                <a:moveTo>
                  <a:pt x="0" y="0"/>
                </a:moveTo>
                <a:lnTo>
                  <a:pt x="172212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74370" y="3356228"/>
            <a:ext cx="172593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1408430" algn="l"/>
              </a:tabLst>
            </a:pPr>
            <a:r>
              <a:rPr dirty="0" sz="3200">
                <a:latin typeface="Cambria Math"/>
                <a:cs typeface="Cambria Math"/>
              </a:rPr>
              <a:t>𝑛</a:t>
            </a:r>
            <a:r>
              <a:rPr dirty="0" sz="3200" spc="240">
                <a:latin typeface="Cambria Math"/>
                <a:cs typeface="Cambria Math"/>
              </a:rPr>
              <a:t> </a:t>
            </a:r>
            <a:r>
              <a:rPr dirty="0" sz="3200">
                <a:latin typeface="Cambria Math"/>
                <a:cs typeface="Cambria Math"/>
              </a:rPr>
              <a:t>=</a:t>
            </a:r>
            <a:r>
              <a:rPr dirty="0" sz="3200" spc="225">
                <a:latin typeface="Cambria Math"/>
                <a:cs typeface="Cambria Math"/>
              </a:rPr>
              <a:t> </a:t>
            </a:r>
            <a:r>
              <a:rPr dirty="0" baseline="43735" sz="3525" spc="322">
                <a:latin typeface="Cambria Math"/>
                <a:cs typeface="Cambria Math"/>
              </a:rPr>
              <a:t>𝑐</a:t>
            </a:r>
            <a:r>
              <a:rPr dirty="0" baseline="43735" sz="3525">
                <a:latin typeface="Cambria Math"/>
                <a:cs typeface="Cambria Math"/>
              </a:rPr>
              <a:t>	</a:t>
            </a:r>
            <a:r>
              <a:rPr dirty="0" sz="3200">
                <a:latin typeface="Cambria Math"/>
                <a:cs typeface="Cambria Math"/>
              </a:rPr>
              <a:t>=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98954" y="3659885"/>
            <a:ext cx="1434465" cy="0"/>
          </a:xfrm>
          <a:custGeom>
            <a:avLst/>
            <a:gdLst/>
            <a:ahLst/>
            <a:cxnLst/>
            <a:rect l="l" t="t" r="r" b="b"/>
            <a:pathLst>
              <a:path w="1434464" h="0">
                <a:moveTo>
                  <a:pt x="0" y="0"/>
                </a:moveTo>
                <a:lnTo>
                  <a:pt x="1434083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835400" y="3356228"/>
            <a:ext cx="32956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latin typeface="Cambria Math"/>
                <a:cs typeface="Cambria Math"/>
              </a:rPr>
              <a:t>=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20517" y="3292221"/>
            <a:ext cx="255841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976755" algn="l"/>
              </a:tabLst>
            </a:pPr>
            <a:r>
              <a:rPr dirty="0" baseline="11820" sz="3525" spc="405">
                <a:latin typeface="Cambria Math"/>
                <a:cs typeface="Cambria Math"/>
              </a:rPr>
              <a:t>𝑓</a:t>
            </a:r>
            <a:r>
              <a:rPr dirty="0" baseline="11820" sz="3525" spc="427">
                <a:latin typeface="Cambria Math"/>
                <a:cs typeface="Cambria Math"/>
              </a:rPr>
              <a:t>𝜆</a:t>
            </a:r>
            <a:r>
              <a:rPr dirty="0" sz="1900" spc="395">
                <a:latin typeface="Cambria Math"/>
                <a:cs typeface="Cambria Math"/>
              </a:rPr>
              <a:t>𝑎𝑖</a:t>
            </a:r>
            <a:r>
              <a:rPr dirty="0" sz="1900" spc="400">
                <a:latin typeface="Cambria Math"/>
                <a:cs typeface="Cambria Math"/>
              </a:rPr>
              <a:t>𝑟</a:t>
            </a:r>
            <a:r>
              <a:rPr dirty="0" sz="1900">
                <a:latin typeface="Cambria Math"/>
                <a:cs typeface="Cambria Math"/>
              </a:rPr>
              <a:t>	</a:t>
            </a:r>
            <a:r>
              <a:rPr dirty="0" baseline="11820" sz="3525" spc="427">
                <a:latin typeface="Cambria Math"/>
                <a:cs typeface="Cambria Math"/>
              </a:rPr>
              <a:t>𝜆</a:t>
            </a:r>
            <a:r>
              <a:rPr dirty="0" sz="1900" spc="395">
                <a:latin typeface="Cambria Math"/>
                <a:cs typeface="Cambria Math"/>
              </a:rPr>
              <a:t>𝑎𝑖𝑟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6761" y="3734180"/>
            <a:ext cx="322516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976755" algn="l"/>
              </a:tabLst>
            </a:pPr>
            <a:r>
              <a:rPr dirty="0" baseline="11820" sz="3525" spc="382">
                <a:latin typeface="Cambria Math"/>
                <a:cs typeface="Cambria Math"/>
              </a:rPr>
              <a:t>𝑓</a:t>
            </a:r>
            <a:r>
              <a:rPr dirty="0" baseline="11820" sz="3525" spc="427">
                <a:latin typeface="Cambria Math"/>
                <a:cs typeface="Cambria Math"/>
              </a:rPr>
              <a:t>𝜆</a:t>
            </a:r>
            <a:r>
              <a:rPr dirty="0" sz="1900" spc="390">
                <a:latin typeface="Cambria Math"/>
                <a:cs typeface="Cambria Math"/>
              </a:rPr>
              <a:t>𝑚𝑒𝑑𝑖𝑢𝑚</a:t>
            </a:r>
            <a:r>
              <a:rPr dirty="0" sz="1900">
                <a:latin typeface="Cambria Math"/>
                <a:cs typeface="Cambria Math"/>
              </a:rPr>
              <a:t>	</a:t>
            </a:r>
            <a:r>
              <a:rPr dirty="0" baseline="11820" sz="3525" spc="427">
                <a:latin typeface="Cambria Math"/>
                <a:cs typeface="Cambria Math"/>
              </a:rPr>
              <a:t>𝜆</a:t>
            </a:r>
            <a:r>
              <a:rPr dirty="0" sz="1900" spc="390">
                <a:latin typeface="Cambria Math"/>
                <a:cs typeface="Cambria Math"/>
              </a:rPr>
              <a:t>𝑚𝑒𝑑𝑖𝑢𝑚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263390" y="3659885"/>
            <a:ext cx="1249680" cy="0"/>
          </a:xfrm>
          <a:custGeom>
            <a:avLst/>
            <a:gdLst/>
            <a:ahLst/>
            <a:cxnLst/>
            <a:rect l="l" t="t" r="r" b="b"/>
            <a:pathLst>
              <a:path w="1249679" h="0">
                <a:moveTo>
                  <a:pt x="0" y="0"/>
                </a:moveTo>
                <a:lnTo>
                  <a:pt x="1249680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17270" y="4447794"/>
            <a:ext cx="21844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295">
                <a:latin typeface="Cambria Math"/>
                <a:cs typeface="Cambria Math"/>
              </a:rPr>
              <a:t>𝑛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10818" y="4562094"/>
            <a:ext cx="17081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85">
                <a:latin typeface="Cambria Math"/>
                <a:cs typeface="Cambria Math"/>
              </a:rPr>
              <a:t>1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29881" y="4879085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 h="0">
                <a:moveTo>
                  <a:pt x="0" y="0"/>
                </a:moveTo>
                <a:lnTo>
                  <a:pt x="348996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695450" y="4447794"/>
            <a:ext cx="69659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130">
                <a:latin typeface="Cambria Math"/>
                <a:cs typeface="Cambria Math"/>
              </a:rPr>
              <a:t>sin</a:t>
            </a:r>
            <a:r>
              <a:rPr dirty="0" sz="2350" spc="-70">
                <a:latin typeface="Cambria Math"/>
                <a:cs typeface="Cambria Math"/>
              </a:rPr>
              <a:t> </a:t>
            </a:r>
            <a:r>
              <a:rPr dirty="0" sz="2350" spc="30">
                <a:latin typeface="Cambria Math"/>
                <a:cs typeface="Cambria Math"/>
              </a:rPr>
              <a:t>𝜃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2961" y="4562094"/>
            <a:ext cx="17081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85">
                <a:latin typeface="Cambria Math"/>
                <a:cs typeface="Cambria Math"/>
              </a:rPr>
              <a:t>2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7270" y="4889753"/>
            <a:ext cx="171640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90269" algn="l"/>
              </a:tabLst>
            </a:pPr>
            <a:r>
              <a:rPr dirty="0" sz="2350" spc="130">
                <a:latin typeface="Cambria Math"/>
                <a:cs typeface="Cambria Math"/>
              </a:rPr>
              <a:t>𝑛</a:t>
            </a:r>
            <a:r>
              <a:rPr dirty="0" baseline="-14619" sz="2850" spc="195">
                <a:latin typeface="Cambria Math"/>
                <a:cs typeface="Cambria Math"/>
              </a:rPr>
              <a:t>2	</a:t>
            </a:r>
            <a:r>
              <a:rPr dirty="0" sz="2350" spc="130">
                <a:latin typeface="Cambria Math"/>
                <a:cs typeface="Cambria Math"/>
              </a:rPr>
              <a:t>sin</a:t>
            </a:r>
            <a:r>
              <a:rPr dirty="0" sz="2350" spc="-65">
                <a:latin typeface="Cambria Math"/>
                <a:cs typeface="Cambria Math"/>
              </a:rPr>
              <a:t> </a:t>
            </a:r>
            <a:r>
              <a:rPr dirty="0" sz="2350" spc="55">
                <a:latin typeface="Cambria Math"/>
                <a:cs typeface="Cambria Math"/>
              </a:rPr>
              <a:t>𝜃</a:t>
            </a:r>
            <a:r>
              <a:rPr dirty="0" baseline="-14619" sz="2850" spc="82">
                <a:latin typeface="Cambria Math"/>
                <a:cs typeface="Cambria Math"/>
              </a:rPr>
              <a:t>1</a:t>
            </a:r>
            <a:endParaRPr baseline="-14619" sz="28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07642" y="4879085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822959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74370" y="4575505"/>
            <a:ext cx="248666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17244" algn="l"/>
                <a:tab pos="2169160" algn="l"/>
              </a:tabLst>
            </a:pPr>
            <a:r>
              <a:rPr dirty="0" sz="3200">
                <a:latin typeface="Arial"/>
                <a:cs typeface="Arial"/>
              </a:rPr>
              <a:t>•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>
                <a:latin typeface="Cambria Math"/>
                <a:cs typeface="Cambria Math"/>
              </a:rPr>
              <a:t>=</a:t>
            </a:r>
            <a:r>
              <a:rPr dirty="0" sz="3200">
                <a:latin typeface="Cambria Math"/>
                <a:cs typeface="Cambria Math"/>
              </a:rPr>
              <a:t>	</a:t>
            </a:r>
            <a:r>
              <a:rPr dirty="0" sz="3200">
                <a:latin typeface="Cambria Math"/>
                <a:cs typeface="Cambria Math"/>
              </a:rPr>
              <a:t>=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56966" y="4205477"/>
            <a:ext cx="15684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340">
                <a:latin typeface="Cambria Math"/>
                <a:cs typeface="Cambria Math"/>
              </a:rPr>
              <a:t>𝑐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68573" y="4528565"/>
            <a:ext cx="17970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250">
                <a:latin typeface="Cambria Math"/>
                <a:cs typeface="Cambria Math"/>
              </a:rPr>
              <a:t>v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22498" y="4584953"/>
            <a:ext cx="17081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85">
                <a:latin typeface="Cambria Math"/>
                <a:cs typeface="Cambria Math"/>
              </a:rPr>
              <a:t>1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80766" y="4549902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847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068066" y="4757165"/>
            <a:ext cx="333375" cy="671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-635">
              <a:lnSpc>
                <a:spcPct val="111600"/>
              </a:lnSpc>
              <a:spcBef>
                <a:spcPts val="95"/>
              </a:spcBef>
            </a:pPr>
            <a:r>
              <a:rPr dirty="0" u="heavy" sz="19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9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900" spc="1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𝑐 </a:t>
            </a:r>
            <a:r>
              <a:rPr dirty="0" sz="1900" spc="155">
                <a:latin typeface="Cambria Math"/>
                <a:cs typeface="Cambria Math"/>
              </a:rPr>
              <a:t> </a:t>
            </a:r>
            <a:r>
              <a:rPr dirty="0" sz="1900" spc="250">
                <a:latin typeface="Cambria Math"/>
                <a:cs typeface="Cambria Math"/>
              </a:rPr>
              <a:t>v</a:t>
            </a:r>
            <a:r>
              <a:rPr dirty="0" baseline="-13157" sz="2850" spc="127">
                <a:latin typeface="Cambria Math"/>
                <a:cs typeface="Cambria Math"/>
              </a:rPr>
              <a:t>2</a:t>
            </a:r>
            <a:endParaRPr baseline="-13157" sz="285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18282" y="4879085"/>
            <a:ext cx="388620" cy="0"/>
          </a:xfrm>
          <a:custGeom>
            <a:avLst/>
            <a:gdLst/>
            <a:ahLst/>
            <a:cxnLst/>
            <a:rect l="l" t="t" r="r" b="b"/>
            <a:pathLst>
              <a:path w="388620" h="0">
                <a:moveTo>
                  <a:pt x="0" y="0"/>
                </a:moveTo>
                <a:lnTo>
                  <a:pt x="388619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097528" y="4562094"/>
            <a:ext cx="17081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85">
                <a:latin typeface="Cambria Math"/>
                <a:cs typeface="Cambria Math"/>
              </a:rPr>
              <a:t>2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38778" y="4879085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 h="0">
                <a:moveTo>
                  <a:pt x="0" y="0"/>
                </a:moveTo>
                <a:lnTo>
                  <a:pt x="327660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510788" y="4575505"/>
            <a:ext cx="118618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68680" algn="l"/>
              </a:tabLst>
            </a:pPr>
            <a:r>
              <a:rPr dirty="0" sz="3200">
                <a:latin typeface="Cambria Math"/>
                <a:cs typeface="Cambria Math"/>
              </a:rPr>
              <a:t>=</a:t>
            </a:r>
            <a:r>
              <a:rPr dirty="0" sz="3200">
                <a:latin typeface="Cambria Math"/>
                <a:cs typeface="Cambria Math"/>
              </a:rPr>
              <a:t>	</a:t>
            </a:r>
            <a:r>
              <a:rPr dirty="0" sz="3200">
                <a:latin typeface="Cambria Math"/>
                <a:cs typeface="Cambria Math"/>
              </a:rPr>
              <a:t>=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26840" y="4447794"/>
            <a:ext cx="105537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68680" algn="l"/>
              </a:tabLst>
            </a:pPr>
            <a:r>
              <a:rPr dirty="0" sz="2350" spc="160">
                <a:latin typeface="Cambria Math"/>
                <a:cs typeface="Cambria Math"/>
              </a:rPr>
              <a:t>v</a:t>
            </a:r>
            <a:r>
              <a:rPr dirty="0" sz="2350" spc="160">
                <a:latin typeface="Cambria Math"/>
                <a:cs typeface="Cambria Math"/>
              </a:rPr>
              <a:t>	</a:t>
            </a:r>
            <a:r>
              <a:rPr dirty="0" sz="2350" spc="280">
                <a:latin typeface="Cambria Math"/>
                <a:cs typeface="Cambria Math"/>
              </a:rPr>
              <a:t>𝜆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57064" y="4562094"/>
            <a:ext cx="170815" cy="3181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900" spc="85">
                <a:latin typeface="Cambria Math"/>
                <a:cs typeface="Cambria Math"/>
              </a:rPr>
              <a:t>2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26840" y="4889753"/>
            <a:ext cx="1200785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68680" algn="l"/>
              </a:tabLst>
            </a:pPr>
            <a:r>
              <a:rPr dirty="0" sz="2350" spc="155">
                <a:latin typeface="Cambria Math"/>
                <a:cs typeface="Cambria Math"/>
              </a:rPr>
              <a:t>v</a:t>
            </a:r>
            <a:r>
              <a:rPr dirty="0" baseline="-14619" sz="2850" spc="127">
                <a:latin typeface="Cambria Math"/>
                <a:cs typeface="Cambria Math"/>
              </a:rPr>
              <a:t>1</a:t>
            </a:r>
            <a:r>
              <a:rPr dirty="0" baseline="-14619" sz="2850">
                <a:latin typeface="Cambria Math"/>
                <a:cs typeface="Cambria Math"/>
              </a:rPr>
              <a:t>	</a:t>
            </a:r>
            <a:r>
              <a:rPr dirty="0" sz="2350" spc="285">
                <a:latin typeface="Cambria Math"/>
                <a:cs typeface="Cambria Math"/>
              </a:rPr>
              <a:t>𝜆</a:t>
            </a:r>
            <a:r>
              <a:rPr dirty="0" baseline="-14619" sz="2850" spc="127">
                <a:latin typeface="Cambria Math"/>
                <a:cs typeface="Cambria Math"/>
              </a:rPr>
              <a:t>1</a:t>
            </a:r>
            <a:endParaRPr baseline="-14619" sz="285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95265" y="4879085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 h="0">
                <a:moveTo>
                  <a:pt x="0" y="0"/>
                </a:moveTo>
                <a:lnTo>
                  <a:pt x="329184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74370" y="5482539"/>
            <a:ext cx="8032115" cy="1002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 spc="85">
                <a:latin typeface="Cambria Math"/>
                <a:cs typeface="Cambria Math"/>
              </a:rPr>
              <a:t>𝜆</a:t>
            </a:r>
            <a:r>
              <a:rPr dirty="0" baseline="-15366" sz="3525" spc="127">
                <a:latin typeface="Cambria Math"/>
                <a:cs typeface="Cambria Math"/>
              </a:rPr>
              <a:t>𝑎𝑖𝑟 </a:t>
            </a:r>
            <a:r>
              <a:rPr dirty="0" sz="3200">
                <a:latin typeface="Cambria Math"/>
                <a:cs typeface="Cambria Math"/>
              </a:rPr>
              <a:t>𝑎𝑛𝑑 </a:t>
            </a:r>
            <a:r>
              <a:rPr dirty="0" sz="3200" spc="125">
                <a:latin typeface="Cambria Math"/>
                <a:cs typeface="Cambria Math"/>
              </a:rPr>
              <a:t>𝜆</a:t>
            </a:r>
            <a:r>
              <a:rPr dirty="0" baseline="-15366" sz="3525" spc="187">
                <a:latin typeface="Cambria Math"/>
                <a:cs typeface="Cambria Math"/>
              </a:rPr>
              <a:t>𝑚𝑒𝑑𝑖𝑢𝑚 </a:t>
            </a:r>
            <a:r>
              <a:rPr dirty="0" sz="3200" spc="-5">
                <a:latin typeface="Calibri"/>
                <a:cs typeface="Calibri"/>
              </a:rPr>
              <a:t>Being </a:t>
            </a:r>
            <a:r>
              <a:rPr dirty="0" sz="3200" spc="-15">
                <a:latin typeface="Calibri"/>
                <a:cs typeface="Calibri"/>
              </a:rPr>
              <a:t>wavelength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light </a:t>
            </a:r>
            <a:r>
              <a:rPr dirty="0" sz="3200">
                <a:latin typeface="Calibri"/>
                <a:cs typeface="Calibri"/>
              </a:rPr>
              <a:t>in  air and medium</a:t>
            </a:r>
            <a:r>
              <a:rPr dirty="0" sz="3200" spc="1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respectively.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4245"/>
              </a:lnSpc>
            </a:pPr>
            <a:r>
              <a:rPr dirty="0" sz="4000" spc="-15">
                <a:latin typeface="Calibri"/>
                <a:cs typeface="Calibri"/>
              </a:rPr>
              <a:t>Lecture Three (Reflection</a:t>
            </a:r>
            <a:r>
              <a:rPr dirty="0" sz="4000" spc="-20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and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755"/>
              </a:lnSpc>
            </a:pPr>
            <a:r>
              <a:rPr dirty="0" sz="4000" spc="-20">
                <a:latin typeface="Calibri"/>
                <a:cs typeface="Calibri"/>
              </a:rPr>
              <a:t>refraction at </a:t>
            </a:r>
            <a:r>
              <a:rPr dirty="0" sz="4000" spc="-10">
                <a:latin typeface="Calibri"/>
                <a:cs typeface="Calibri"/>
              </a:rPr>
              <a:t>plane</a:t>
            </a:r>
            <a:r>
              <a:rPr dirty="0" sz="4000" spc="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surfaces)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1526870"/>
            <a:ext cx="8630285" cy="4781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3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Formation </a:t>
            </a:r>
            <a:r>
              <a:rPr dirty="0" u="heavy" sz="3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dirty="0" u="heavy" sz="3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image </a:t>
            </a:r>
            <a:r>
              <a:rPr dirty="0" u="heavy" sz="3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by</a:t>
            </a:r>
            <a:r>
              <a:rPr dirty="0" u="heavy" sz="3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Refraction:-</a:t>
            </a:r>
            <a:endParaRPr sz="30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15">
                <a:latin typeface="Calibri"/>
                <a:cs typeface="Calibri"/>
              </a:rPr>
              <a:t>According to </a:t>
            </a:r>
            <a:r>
              <a:rPr dirty="0" sz="3000" spc="-30" b="1">
                <a:latin typeface="Calibri"/>
                <a:cs typeface="Calibri"/>
              </a:rPr>
              <a:t>Snell’s </a:t>
            </a:r>
            <a:r>
              <a:rPr dirty="0" sz="3000" spc="-15" b="1">
                <a:latin typeface="Calibri"/>
                <a:cs typeface="Calibri"/>
              </a:rPr>
              <a:t>law </a:t>
            </a:r>
            <a:r>
              <a:rPr dirty="0" sz="3000" spc="-5">
                <a:latin typeface="Calibri"/>
                <a:cs typeface="Calibri"/>
              </a:rPr>
              <a:t>if </a:t>
            </a:r>
            <a:r>
              <a:rPr dirty="0" sz="3000" spc="20">
                <a:latin typeface="Cambria Math"/>
                <a:cs typeface="Cambria Math"/>
              </a:rPr>
              <a:t>𝑛</a:t>
            </a:r>
            <a:r>
              <a:rPr dirty="0" baseline="-15151" sz="3300" spc="30">
                <a:latin typeface="Cambria Math"/>
                <a:cs typeface="Cambria Math"/>
              </a:rPr>
              <a:t>2 </a:t>
            </a:r>
            <a:r>
              <a:rPr dirty="0" sz="3000">
                <a:latin typeface="Cambria Math"/>
                <a:cs typeface="Cambria Math"/>
              </a:rPr>
              <a:t>&gt; </a:t>
            </a:r>
            <a:r>
              <a:rPr dirty="0" sz="3000" spc="30">
                <a:latin typeface="Cambria Math"/>
                <a:cs typeface="Cambria Math"/>
              </a:rPr>
              <a:t>𝑛</a:t>
            </a:r>
            <a:r>
              <a:rPr dirty="0" baseline="-15151" sz="3300" spc="44">
                <a:latin typeface="Cambria Math"/>
                <a:cs typeface="Cambria Math"/>
              </a:rPr>
              <a:t>1</a:t>
            </a:r>
            <a:r>
              <a:rPr dirty="0" sz="3000" spc="30">
                <a:latin typeface="Calibri"/>
                <a:cs typeface="Calibri"/>
              </a:rPr>
              <a:t>. </a:t>
            </a:r>
            <a:r>
              <a:rPr dirty="0" sz="3000" spc="-15">
                <a:latin typeface="Calibri"/>
                <a:cs typeface="Calibri"/>
              </a:rPr>
              <a:t>That </a:t>
            </a:r>
            <a:r>
              <a:rPr dirty="0" sz="3000" spc="-5">
                <a:latin typeface="Calibri"/>
                <a:cs typeface="Calibri"/>
              </a:rPr>
              <a:t>is if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45">
                <a:latin typeface="Calibri"/>
                <a:cs typeface="Calibri"/>
              </a:rPr>
              <a:t>ray </a:t>
            </a:r>
            <a:r>
              <a:rPr dirty="0" sz="3000">
                <a:latin typeface="Calibri"/>
                <a:cs typeface="Calibri"/>
              </a:rPr>
              <a:t>of  </a:t>
            </a:r>
            <a:r>
              <a:rPr dirty="0" sz="3000" spc="-10">
                <a:latin typeface="Calibri"/>
                <a:cs typeface="Calibri"/>
              </a:rPr>
              <a:t>light </a:t>
            </a:r>
            <a:r>
              <a:rPr dirty="0" sz="3000" spc="-25">
                <a:latin typeface="Calibri"/>
                <a:cs typeface="Calibri"/>
              </a:rPr>
              <a:t>enters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 spc="-25">
                <a:latin typeface="Calibri"/>
                <a:cs typeface="Calibri"/>
              </a:rPr>
              <a:t>rarer </a:t>
            </a:r>
            <a:r>
              <a:rPr dirty="0" sz="3000" spc="-5">
                <a:latin typeface="Calibri"/>
                <a:cs typeface="Calibri"/>
              </a:rPr>
              <a:t>medium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10">
                <a:latin typeface="Calibri"/>
                <a:cs typeface="Calibri"/>
              </a:rPr>
              <a:t>denser </a:t>
            </a:r>
            <a:r>
              <a:rPr dirty="0" sz="3000" spc="-5">
                <a:latin typeface="Calibri"/>
                <a:cs typeface="Calibri"/>
              </a:rPr>
              <a:t>medium,  it is </a:t>
            </a:r>
            <a:r>
              <a:rPr dirty="0" sz="3000" spc="-15">
                <a:latin typeface="Calibri"/>
                <a:cs typeface="Calibri"/>
              </a:rPr>
              <a:t>deviated </a:t>
            </a:r>
            <a:r>
              <a:rPr dirty="0" sz="3000" spc="-20">
                <a:latin typeface="Calibri"/>
                <a:cs typeface="Calibri"/>
              </a:rPr>
              <a:t>towards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normal </a:t>
            </a:r>
            <a:r>
              <a:rPr dirty="0" sz="3000">
                <a:latin typeface="Calibri"/>
                <a:cs typeface="Calibri"/>
              </a:rPr>
              <a:t>and </a:t>
            </a:r>
            <a:r>
              <a:rPr dirty="0" sz="3000" spc="-5">
                <a:latin typeface="Calibri"/>
                <a:cs typeface="Calibri"/>
              </a:rPr>
              <a:t>if </a:t>
            </a:r>
            <a:r>
              <a:rPr dirty="0" sz="3000" spc="20">
                <a:latin typeface="Cambria Math"/>
                <a:cs typeface="Cambria Math"/>
              </a:rPr>
              <a:t>𝑛</a:t>
            </a:r>
            <a:r>
              <a:rPr dirty="0" baseline="-15151" sz="3300" spc="30">
                <a:latin typeface="Cambria Math"/>
                <a:cs typeface="Cambria Math"/>
              </a:rPr>
              <a:t>2 </a:t>
            </a:r>
            <a:r>
              <a:rPr dirty="0" sz="3000">
                <a:latin typeface="Cambria Math"/>
                <a:cs typeface="Cambria Math"/>
              </a:rPr>
              <a:t>&lt; </a:t>
            </a:r>
            <a:r>
              <a:rPr dirty="0" sz="3000" spc="-15">
                <a:latin typeface="Cambria Math"/>
                <a:cs typeface="Cambria Math"/>
              </a:rPr>
              <a:t>𝑛</a:t>
            </a:r>
            <a:r>
              <a:rPr dirty="0" baseline="-15151" sz="3300" spc="-22">
                <a:latin typeface="Cambria Math"/>
                <a:cs typeface="Cambria Math"/>
              </a:rPr>
              <a:t>1 </a:t>
            </a:r>
            <a:r>
              <a:rPr dirty="0" sz="3000" spc="-10">
                <a:latin typeface="Calibri"/>
                <a:cs typeface="Calibri"/>
              </a:rPr>
              <a:t>that  </a:t>
            </a:r>
            <a:r>
              <a:rPr dirty="0" sz="3000" spc="-5">
                <a:latin typeface="Calibri"/>
                <a:cs typeface="Calibri"/>
              </a:rPr>
              <a:t>is if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45">
                <a:latin typeface="Calibri"/>
                <a:cs typeface="Calibri"/>
              </a:rPr>
              <a:t>ray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light </a:t>
            </a:r>
            <a:r>
              <a:rPr dirty="0" sz="3000" spc="-25">
                <a:latin typeface="Calibri"/>
                <a:cs typeface="Calibri"/>
              </a:rPr>
              <a:t>enters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 spc="-10">
                <a:latin typeface="Calibri"/>
                <a:cs typeface="Calibri"/>
              </a:rPr>
              <a:t>denser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25">
                <a:latin typeface="Calibri"/>
                <a:cs typeface="Calibri"/>
              </a:rPr>
              <a:t>rarer  </a:t>
            </a:r>
            <a:r>
              <a:rPr dirty="0" sz="3000" spc="-5">
                <a:latin typeface="Calibri"/>
                <a:cs typeface="Calibri"/>
              </a:rPr>
              <a:t>medium it is </a:t>
            </a:r>
            <a:r>
              <a:rPr dirty="0" sz="3000" spc="-15">
                <a:latin typeface="Calibri"/>
                <a:cs typeface="Calibri"/>
              </a:rPr>
              <a:t>deviated </a:t>
            </a:r>
            <a:r>
              <a:rPr dirty="0" sz="3000" spc="-30">
                <a:latin typeface="Calibri"/>
                <a:cs typeface="Calibri"/>
              </a:rPr>
              <a:t>away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>
                <a:latin typeface="Calibri"/>
                <a:cs typeface="Calibri"/>
              </a:rPr>
              <a:t>the</a:t>
            </a:r>
            <a:r>
              <a:rPr dirty="0" sz="3000" spc="5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normal.</a:t>
            </a:r>
            <a:endParaRPr sz="30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10">
                <a:latin typeface="Calibri"/>
                <a:cs typeface="Calibri"/>
              </a:rPr>
              <a:t>Accordingly </a:t>
            </a:r>
            <a:r>
              <a:rPr dirty="0" sz="3000" spc="-5">
                <a:latin typeface="Calibri"/>
                <a:cs typeface="Calibri"/>
              </a:rPr>
              <a:t>if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45">
                <a:latin typeface="Calibri"/>
                <a:cs typeface="Calibri"/>
              </a:rPr>
              <a:t>ray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light starting </a:t>
            </a:r>
            <a:r>
              <a:rPr dirty="0" sz="3000" spc="-20">
                <a:latin typeface="Calibri"/>
                <a:cs typeface="Calibri"/>
              </a:rPr>
              <a:t>from </a:t>
            </a:r>
            <a:r>
              <a:rPr dirty="0" sz="3000" spc="-5">
                <a:latin typeface="Calibri"/>
                <a:cs typeface="Calibri"/>
              </a:rPr>
              <a:t>objects </a:t>
            </a:r>
            <a:r>
              <a:rPr dirty="0" sz="3000" spc="-15">
                <a:latin typeface="Calibri"/>
                <a:cs typeface="Calibri"/>
              </a:rPr>
              <a:t>‘O’ 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 spc="-10">
                <a:latin typeface="Calibri"/>
                <a:cs typeface="Calibri"/>
              </a:rPr>
              <a:t>denser </a:t>
            </a:r>
            <a:r>
              <a:rPr dirty="0" sz="3000" spc="-5">
                <a:latin typeface="Calibri"/>
                <a:cs typeface="Calibri"/>
              </a:rPr>
              <a:t>medium </a:t>
            </a:r>
            <a:r>
              <a:rPr dirty="0" sz="3000" spc="-25">
                <a:latin typeface="Calibri"/>
                <a:cs typeface="Calibri"/>
              </a:rPr>
              <a:t>travels </a:t>
            </a:r>
            <a:r>
              <a:rPr dirty="0" sz="3000">
                <a:latin typeface="Calibri"/>
                <a:cs typeface="Calibri"/>
              </a:rPr>
              <a:t>along </a:t>
            </a:r>
            <a:r>
              <a:rPr dirty="0" sz="3000" spc="-125">
                <a:latin typeface="Calibri"/>
                <a:cs typeface="Calibri"/>
              </a:rPr>
              <a:t>OP, </a:t>
            </a:r>
            <a:r>
              <a:rPr dirty="0" sz="3000" spc="-5">
                <a:latin typeface="Calibri"/>
                <a:cs typeface="Calibri"/>
              </a:rPr>
              <a:t>it is </a:t>
            </a:r>
            <a:r>
              <a:rPr dirty="0" sz="3000" spc="-15">
                <a:latin typeface="Calibri"/>
                <a:cs typeface="Calibri"/>
              </a:rPr>
              <a:t>deviated  </a:t>
            </a:r>
            <a:r>
              <a:rPr dirty="0" sz="3000" spc="-30">
                <a:latin typeface="Calibri"/>
                <a:cs typeface="Calibri"/>
              </a:rPr>
              <a:t>away </a:t>
            </a:r>
            <a:r>
              <a:rPr dirty="0" sz="3000" spc="-15">
                <a:latin typeface="Calibri"/>
                <a:cs typeface="Calibri"/>
              </a:rPr>
              <a:t>from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normal </a:t>
            </a:r>
            <a:r>
              <a:rPr dirty="0" sz="3000">
                <a:latin typeface="Calibri"/>
                <a:cs typeface="Calibri"/>
              </a:rPr>
              <a:t>along </a:t>
            </a:r>
            <a:r>
              <a:rPr dirty="0" sz="3000" spc="-5">
                <a:latin typeface="Calibri"/>
                <a:cs typeface="Calibri"/>
              </a:rPr>
              <a:t>PQ. The </a:t>
            </a:r>
            <a:r>
              <a:rPr dirty="0" sz="3000" spc="-45">
                <a:latin typeface="Calibri"/>
                <a:cs typeface="Calibri"/>
              </a:rPr>
              <a:t>ray </a:t>
            </a:r>
            <a:r>
              <a:rPr dirty="0" sz="3000" spc="-5">
                <a:latin typeface="Calibri"/>
                <a:cs typeface="Calibri"/>
              </a:rPr>
              <a:t>PQ </a:t>
            </a:r>
            <a:r>
              <a:rPr dirty="0" sz="3000" spc="-15">
                <a:latin typeface="Calibri"/>
                <a:cs typeface="Calibri"/>
              </a:rPr>
              <a:t>appears  to </a:t>
            </a:r>
            <a:r>
              <a:rPr dirty="0" sz="3000" spc="-10">
                <a:latin typeface="Calibri"/>
                <a:cs typeface="Calibri"/>
              </a:rPr>
              <a:t>come </a:t>
            </a:r>
            <a:r>
              <a:rPr dirty="0" sz="3000" spc="-20">
                <a:latin typeface="Calibri"/>
                <a:cs typeface="Calibri"/>
              </a:rPr>
              <a:t>from</a:t>
            </a:r>
            <a:r>
              <a:rPr dirty="0" sz="3000" spc="15">
                <a:latin typeface="Calibri"/>
                <a:cs typeface="Calibri"/>
              </a:rPr>
              <a:t> </a:t>
            </a:r>
            <a:r>
              <a:rPr dirty="0" sz="3000" spc="-75">
                <a:latin typeface="Calibri"/>
                <a:cs typeface="Calibri"/>
              </a:rPr>
              <a:t>‘I’.</a:t>
            </a:r>
            <a:endParaRPr sz="3000">
              <a:latin typeface="Calibri"/>
              <a:cs typeface="Calibri"/>
            </a:endParaRPr>
          </a:p>
          <a:p>
            <a:pPr algn="just" marL="355600" marR="7620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Calibri"/>
                <a:cs typeface="Calibri"/>
              </a:rPr>
              <a:t>Thus </a:t>
            </a:r>
            <a:r>
              <a:rPr dirty="0" sz="3000">
                <a:latin typeface="Calibri"/>
                <a:cs typeface="Calibri"/>
              </a:rPr>
              <a:t>‘I’ </a:t>
            </a:r>
            <a:r>
              <a:rPr dirty="0" sz="3000" spc="-5">
                <a:latin typeface="Calibri"/>
                <a:cs typeface="Calibri"/>
              </a:rPr>
              <a:t>is </a:t>
            </a:r>
            <a:r>
              <a:rPr dirty="0" sz="3000">
                <a:latin typeface="Calibri"/>
                <a:cs typeface="Calibri"/>
              </a:rPr>
              <a:t>the </a:t>
            </a:r>
            <a:r>
              <a:rPr dirty="0" sz="3000" spc="-5">
                <a:latin typeface="Calibri"/>
                <a:cs typeface="Calibri"/>
              </a:rPr>
              <a:t>virtual image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80">
                <a:latin typeface="Calibri"/>
                <a:cs typeface="Calibri"/>
              </a:rPr>
              <a:t>‘O’. </a:t>
            </a:r>
            <a:r>
              <a:rPr dirty="0" sz="3000" spc="-5">
                <a:latin typeface="Calibri"/>
                <a:cs typeface="Calibri"/>
              </a:rPr>
              <a:t>It </a:t>
            </a:r>
            <a:r>
              <a:rPr dirty="0" sz="3000" spc="-10">
                <a:latin typeface="Calibri"/>
                <a:cs typeface="Calibri"/>
              </a:rPr>
              <a:t>can </a:t>
            </a:r>
            <a:r>
              <a:rPr dirty="0" sz="3000" spc="-5">
                <a:latin typeface="Calibri"/>
                <a:cs typeface="Calibri"/>
              </a:rPr>
              <a:t>be shown  that: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sabah</dc:creator>
  <dc:title>Lecture Three (Reflection and refraction at plane surfaces)</dc:title>
  <dcterms:created xsi:type="dcterms:W3CDTF">2018-11-29T18:47:41Z</dcterms:created>
  <dcterms:modified xsi:type="dcterms:W3CDTF">2018-11-29T18:47:41Z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